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76" r:id="rId3"/>
    <p:sldId id="263" r:id="rId4"/>
    <p:sldId id="267" r:id="rId5"/>
    <p:sldId id="269" r:id="rId6"/>
    <p:sldId id="270" r:id="rId7"/>
    <p:sldId id="271" r:id="rId8"/>
    <p:sldId id="272" r:id="rId9"/>
    <p:sldId id="273" r:id="rId10"/>
    <p:sldId id="274" r:id="rId11"/>
    <p:sldId id="275" r:id="rId12"/>
    <p:sldId id="285" r:id="rId13"/>
    <p:sldId id="321" r:id="rId14"/>
    <p:sldId id="279" r:id="rId15"/>
    <p:sldId id="286" r:id="rId16"/>
    <p:sldId id="287" r:id="rId17"/>
    <p:sldId id="288" r:id="rId18"/>
    <p:sldId id="289" r:id="rId19"/>
    <p:sldId id="318" r:id="rId20"/>
    <p:sldId id="319" r:id="rId21"/>
    <p:sldId id="290" r:id="rId22"/>
    <p:sldId id="280" r:id="rId23"/>
    <p:sldId id="281" r:id="rId24"/>
    <p:sldId id="282" r:id="rId25"/>
    <p:sldId id="283" r:id="rId26"/>
    <p:sldId id="314" r:id="rId27"/>
    <p:sldId id="284" r:id="rId28"/>
    <p:sldId id="302" r:id="rId29"/>
    <p:sldId id="315" r:id="rId30"/>
    <p:sldId id="297" r:id="rId31"/>
    <p:sldId id="291" r:id="rId32"/>
    <p:sldId id="306" r:id="rId33"/>
    <p:sldId id="305" r:id="rId34"/>
    <p:sldId id="309" r:id="rId35"/>
    <p:sldId id="292" r:id="rId36"/>
    <p:sldId id="303" r:id="rId37"/>
    <p:sldId id="308" r:id="rId38"/>
    <p:sldId id="317" r:id="rId39"/>
    <p:sldId id="311" r:id="rId40"/>
    <p:sldId id="293" r:id="rId41"/>
    <p:sldId id="294" r:id="rId42"/>
    <p:sldId id="295" r:id="rId43"/>
    <p:sldId id="310" r:id="rId44"/>
    <p:sldId id="296" r:id="rId45"/>
    <p:sldId id="298" r:id="rId46"/>
    <p:sldId id="299" r:id="rId47"/>
    <p:sldId id="301" r:id="rId48"/>
    <p:sldId id="312" r:id="rId49"/>
    <p:sldId id="300" r:id="rId50"/>
    <p:sldId id="320"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86" autoAdjust="0"/>
  </p:normalViewPr>
  <p:slideViewPr>
    <p:cSldViewPr>
      <p:cViewPr>
        <p:scale>
          <a:sx n="107" d="100"/>
          <a:sy n="107"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10.04.2018</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10.04.2018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10.04.2018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10.04.2018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10.04.2018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10.04.2018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10.04.2018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10.04.2018</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2" Type="http://schemas.openxmlformats.org/officeDocument/2006/relationships/hyperlink" Target="http://bandirma.edu.tr/wp-content/uploads/2015/08/ogrenci_ders_kayit.sw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620688"/>
            <a:ext cx="9144000" cy="1143000"/>
          </a:xfrm>
        </p:spPr>
        <p:txBody>
          <a:bodyPr>
            <a:noAutofit/>
          </a:bodyPr>
          <a:lstStyle/>
          <a:p>
            <a:pPr algn="ctr"/>
            <a:r>
              <a:rPr lang="tr-TR" sz="2600" b="1" dirty="0" smtClean="0">
                <a:latin typeface="Times New Roman" pitchFamily="18" charset="0"/>
                <a:cs typeface="Times New Roman" pitchFamily="18" charset="0"/>
              </a:rPr>
              <a:t>T.C.</a:t>
            </a:r>
            <a:br>
              <a:rPr lang="tr-TR" sz="2600" b="1" dirty="0" smtClean="0">
                <a:latin typeface="Times New Roman" pitchFamily="18" charset="0"/>
                <a:cs typeface="Times New Roman" pitchFamily="18" charset="0"/>
              </a:rPr>
            </a:br>
            <a:r>
              <a:rPr lang="tr-TR" sz="2600" b="1" dirty="0" smtClean="0">
                <a:latin typeface="Times New Roman" pitchFamily="18" charset="0"/>
                <a:cs typeface="Times New Roman" pitchFamily="18" charset="0"/>
              </a:rPr>
              <a:t>BANDIRMA ONYEDİ EYLÜL ÜNİVERSİTESİ </a:t>
            </a:r>
            <a:br>
              <a:rPr lang="tr-TR" sz="2600" b="1" dirty="0" smtClean="0">
                <a:latin typeface="Times New Roman" pitchFamily="18" charset="0"/>
                <a:cs typeface="Times New Roman" pitchFamily="18" charset="0"/>
              </a:rPr>
            </a:br>
            <a:r>
              <a:rPr lang="tr-TR" sz="2600" b="1" dirty="0" smtClean="0">
                <a:latin typeface="Times New Roman" pitchFamily="18" charset="0"/>
                <a:cs typeface="Times New Roman" pitchFamily="18" charset="0"/>
              </a:rPr>
              <a:t>BANDIRMA MESLEK YÜKSEKOKULU</a:t>
            </a:r>
            <a:endParaRPr lang="tr-TR" sz="2600" b="1" dirty="0">
              <a:latin typeface="Times New Roman" pitchFamily="18" charset="0"/>
              <a:cs typeface="Times New Roman" pitchFamily="18" charset="0"/>
            </a:endParaRPr>
          </a:p>
        </p:txBody>
      </p:sp>
      <p:sp>
        <p:nvSpPr>
          <p:cNvPr id="4" name="1 Başlık"/>
          <p:cNvSpPr>
            <a:spLocks noGrp="1"/>
          </p:cNvSpPr>
          <p:nvPr>
            <p:ph idx="1"/>
          </p:nvPr>
        </p:nvSpPr>
        <p:spPr>
          <a:xfrm>
            <a:off x="467544" y="1916832"/>
            <a:ext cx="8229600" cy="4389120"/>
          </a:xfrm>
        </p:spPr>
        <p:txBody>
          <a:bodyPr>
            <a:noAutofit/>
          </a:bodyPr>
          <a:lstStyle/>
          <a:p>
            <a:pPr algn="just">
              <a:buNone/>
            </a:pPr>
            <a:r>
              <a:rPr lang="tr-TR" sz="1800" dirty="0" smtClean="0"/>
              <a:t>		</a:t>
            </a:r>
            <a:r>
              <a:rPr lang="tr-TR" sz="2000" dirty="0" smtClean="0">
                <a:latin typeface="Times New Roman" pitchFamily="18" charset="0"/>
                <a:cs typeface="Times New Roman" pitchFamily="18" charset="0"/>
              </a:rPr>
              <a:t>Yüksekokulumuz 1992 yılında Balıkesir üniversitesi bünyesinde kurulmuş ve 2015-2016 akademik yılında itibaren Bandırma </a:t>
            </a:r>
            <a:r>
              <a:rPr lang="tr-TR" sz="2000" dirty="0" err="1" smtClean="0">
                <a:latin typeface="Times New Roman" pitchFamily="18" charset="0"/>
                <a:cs typeface="Times New Roman" pitchFamily="18" charset="0"/>
              </a:rPr>
              <a:t>Onyedi</a:t>
            </a:r>
            <a:r>
              <a:rPr lang="tr-TR" sz="2000" dirty="0" smtClean="0">
                <a:latin typeface="Times New Roman" pitchFamily="18" charset="0"/>
                <a:cs typeface="Times New Roman" pitchFamily="18" charset="0"/>
              </a:rPr>
              <a:t> Eylül Üniversitesi bünyesinde eğitim öğretim faaliyetlerine devam etmektedir. Yüksek okulumuzda  toplam 6 programda eğitim verilmektedir.  Bu programlar;</a:t>
            </a:r>
          </a:p>
          <a:p>
            <a:pPr algn="just">
              <a:buNone/>
            </a:pPr>
            <a:r>
              <a:rPr lang="tr-TR" sz="2000" dirty="0" smtClean="0">
                <a:latin typeface="Times New Roman" pitchFamily="18" charset="0"/>
                <a:cs typeface="Times New Roman" pitchFamily="18" charset="0"/>
              </a:rPr>
              <a:t> </a:t>
            </a:r>
            <a:r>
              <a:rPr lang="tr-TR" sz="1800" dirty="0" smtClean="0"/>
              <a:t/>
            </a:r>
            <a:br>
              <a:rPr lang="tr-TR" sz="1800" dirty="0" smtClean="0"/>
            </a:br>
            <a:endParaRPr lang="tr-TR" sz="1800" dirty="0" smtClean="0"/>
          </a:p>
          <a:p>
            <a:pPr algn="just">
              <a:buNone/>
            </a:pPr>
            <a:r>
              <a:rPr lang="tr-TR" sz="1800" dirty="0" smtClean="0"/>
              <a:t> </a:t>
            </a:r>
            <a:endParaRPr lang="tr-TR" sz="1800" dirty="0"/>
          </a:p>
        </p:txBody>
      </p:sp>
      <p:sp>
        <p:nvSpPr>
          <p:cNvPr id="8" name="2 İçerik Yer Tutucusu"/>
          <p:cNvSpPr txBox="1">
            <a:spLocks/>
          </p:cNvSpPr>
          <p:nvPr/>
        </p:nvSpPr>
        <p:spPr>
          <a:xfrm>
            <a:off x="539552" y="3645024"/>
            <a:ext cx="8280920" cy="2808312"/>
          </a:xfrm>
          <a:prstGeom prst="rect">
            <a:avLst/>
          </a:prstGeom>
        </p:spPr>
        <p:txBody>
          <a:bodyPr vert="horz" lIns="91440" tIns="45720" rIns="91440" bIns="45720" rtlCol="0">
            <a:noAutofit/>
          </a:bodyPr>
          <a:lstStyle/>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tr-TR"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tr-TR" sz="26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Dış Ticaret (I. ve </a:t>
            </a:r>
            <a:r>
              <a:rPr kumimoji="0" lang="tr-TR" sz="26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II</a:t>
            </a:r>
            <a:r>
              <a:rPr kumimoji="0" lang="tr-TR" sz="26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Öğretim)</a:t>
            </a:r>
            <a:endParaRPr kumimoji="0" lang="tr-TR" sz="2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tr-TR" sz="26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 ve Ürünleri Teknolojisi (I.Öğretim)</a:t>
            </a:r>
            <a:endParaRPr kumimoji="0" lang="tr-TR" sz="2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tr-TR" sz="26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Gıda Teknolojisi (I. ve </a:t>
            </a:r>
            <a:r>
              <a:rPr kumimoji="0" lang="tr-TR" sz="26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II</a:t>
            </a:r>
            <a:r>
              <a:rPr kumimoji="0" lang="tr-TR" sz="26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Öğretim)</a:t>
            </a:r>
            <a:endParaRPr kumimoji="0" lang="tr-TR" sz="2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tr-TR" sz="26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İşletme Yönetimi (I. ve </a:t>
            </a:r>
            <a:r>
              <a:rPr kumimoji="0" lang="tr-TR" sz="26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II</a:t>
            </a:r>
            <a:r>
              <a:rPr kumimoji="0" lang="tr-TR" sz="26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Öğretim)</a:t>
            </a:r>
            <a:endParaRPr kumimoji="0" lang="tr-TR" sz="2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tr-TR" sz="26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Muhasebe ve Vergi Uygulamaları (I. ve </a:t>
            </a:r>
            <a:r>
              <a:rPr kumimoji="0" lang="tr-TR" sz="26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II</a:t>
            </a:r>
            <a:r>
              <a:rPr kumimoji="0" lang="tr-TR" sz="26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Öğretim)</a:t>
            </a:r>
            <a:endParaRPr kumimoji="0" lang="tr-TR" sz="2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tr-TR" sz="26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Gemi İnşaatı (I. ve </a:t>
            </a:r>
            <a:r>
              <a:rPr kumimoji="0" lang="tr-TR" sz="26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II</a:t>
            </a:r>
            <a:r>
              <a:rPr kumimoji="0" lang="tr-TR" sz="26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Öğretim</a:t>
            </a:r>
            <a:r>
              <a:rPr lang="tr-TR" sz="2600" b="1" i="1" dirty="0" smtClean="0">
                <a:latin typeface="Times New Roman" pitchFamily="18" charset="0"/>
                <a:cs typeface="Times New Roman" pitchFamily="18" charset="0"/>
              </a:rPr>
              <a:t>)</a:t>
            </a:r>
            <a:endParaRPr kumimoji="0" lang="tr-TR" sz="2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C:\Documents and Settings\FIKRET\Desktop\MASAÜSTÜ\4ebdd9f8c1ec39fa5.jpg"/>
          <p:cNvPicPr>
            <a:picLocks noGrp="1"/>
          </p:cNvPicPr>
          <p:nvPr>
            <p:ph idx="1"/>
          </p:nvPr>
        </p:nvPicPr>
        <p:blipFill>
          <a:blip r:embed="rId2" cstate="print"/>
          <a:srcRect/>
          <a:stretch>
            <a:fillRect/>
          </a:stretch>
        </p:blipFill>
        <p:spPr bwMode="auto">
          <a:xfrm>
            <a:off x="500034" y="1142984"/>
            <a:ext cx="8001056"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Documents and Settings\FIKRET\Desktop\MASAÜSTÜ\4ebdd9f8c1f069296.jpg"/>
          <p:cNvPicPr>
            <a:picLocks noGrp="1"/>
          </p:cNvPicPr>
          <p:nvPr>
            <p:ph idx="1"/>
          </p:nvPr>
        </p:nvPicPr>
        <p:blipFill>
          <a:blip r:embed="rId2" cstate="print"/>
          <a:stretch>
            <a:fillRect/>
          </a:stretch>
        </p:blipFill>
        <p:spPr bwMode="auto">
          <a:xfrm>
            <a:off x="539552" y="980728"/>
            <a:ext cx="8064896"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04088"/>
            <a:ext cx="9144000" cy="1143000"/>
          </a:xfrm>
        </p:spPr>
        <p:txBody>
          <a:bodyPr>
            <a:normAutofit/>
          </a:bodyPr>
          <a:lstStyle/>
          <a:p>
            <a:pPr algn="ctr"/>
            <a:r>
              <a:rPr lang="tr-TR" dirty="0" smtClean="0"/>
              <a:t>Bölümümüzde Eğitim-Öğretim</a:t>
            </a:r>
            <a:endParaRPr lang="tr-TR" dirty="0"/>
          </a:p>
        </p:txBody>
      </p:sp>
      <p:sp>
        <p:nvSpPr>
          <p:cNvPr id="3" name="2 İçerik Yer Tutucusu"/>
          <p:cNvSpPr>
            <a:spLocks noGrp="1"/>
          </p:cNvSpPr>
          <p:nvPr>
            <p:ph idx="1"/>
          </p:nvPr>
        </p:nvSpPr>
        <p:spPr>
          <a:xfrm>
            <a:off x="457200" y="1935480"/>
            <a:ext cx="8229600" cy="2645648"/>
          </a:xfrm>
        </p:spPr>
        <p:txBody>
          <a:bodyPr>
            <a:normAutofit fontScale="92500"/>
          </a:bodyPr>
          <a:lstStyle/>
          <a:p>
            <a:pPr algn="just"/>
            <a:r>
              <a:rPr lang="tr-TR" dirty="0" smtClean="0"/>
              <a:t>Bölümümüz </a:t>
            </a:r>
            <a:r>
              <a:rPr lang="tr-TR" dirty="0" err="1" smtClean="0"/>
              <a:t>xxxxxxx</a:t>
            </a:r>
            <a:r>
              <a:rPr lang="tr-TR" dirty="0" smtClean="0"/>
              <a:t> yılında öğrenci alımına başlamış ve mevcutta birinci öğretimde </a:t>
            </a:r>
            <a:r>
              <a:rPr lang="tr-TR" dirty="0" err="1" smtClean="0"/>
              <a:t>xxxx</a:t>
            </a:r>
            <a:r>
              <a:rPr lang="tr-TR" dirty="0" smtClean="0"/>
              <a:t> ve ikinci öğretimde </a:t>
            </a:r>
            <a:r>
              <a:rPr lang="tr-TR" dirty="0" err="1" smtClean="0"/>
              <a:t>xxxx</a:t>
            </a:r>
            <a:r>
              <a:rPr lang="tr-TR" dirty="0" smtClean="0"/>
              <a:t> öğrenci eğitim öğretim hayatına devam etmektedir.</a:t>
            </a:r>
          </a:p>
          <a:p>
            <a:pPr algn="just"/>
            <a:r>
              <a:rPr lang="tr-TR" dirty="0" smtClean="0"/>
              <a:t>Bu yıl </a:t>
            </a:r>
            <a:r>
              <a:rPr lang="tr-TR" dirty="0" err="1" smtClean="0"/>
              <a:t>bölümüzün</a:t>
            </a:r>
            <a:r>
              <a:rPr lang="tr-TR" dirty="0" smtClean="0"/>
              <a:t> I. öğretim programına </a:t>
            </a:r>
            <a:r>
              <a:rPr lang="tr-TR" dirty="0" err="1" smtClean="0"/>
              <a:t>xxx</a:t>
            </a:r>
            <a:r>
              <a:rPr lang="tr-TR" dirty="0" smtClean="0"/>
              <a:t> ve </a:t>
            </a:r>
            <a:r>
              <a:rPr lang="tr-TR" dirty="0" err="1" smtClean="0"/>
              <a:t>II</a:t>
            </a:r>
            <a:r>
              <a:rPr lang="tr-TR" dirty="0" smtClean="0"/>
              <a:t>. öğretim programına </a:t>
            </a:r>
            <a:r>
              <a:rPr lang="tr-TR" dirty="0" err="1" smtClean="0"/>
              <a:t>xxx</a:t>
            </a:r>
            <a:r>
              <a:rPr lang="tr-TR" dirty="0" smtClean="0"/>
              <a:t> öğrenci kayıt yaptırmıştır. Programımız kontenjan sayılarını tam doldurmuştur.</a:t>
            </a:r>
          </a:p>
          <a:p>
            <a:pPr algn="just">
              <a:buNone/>
            </a:pPr>
            <a:endParaRPr lang="tr-TR" dirty="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Bölüm başkanı ve danışman</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Bölüm başkanımız;</a:t>
            </a:r>
          </a:p>
          <a:p>
            <a:r>
              <a:rPr lang="tr-TR" dirty="0" err="1" smtClean="0"/>
              <a:t>Xxx</a:t>
            </a:r>
            <a:r>
              <a:rPr lang="tr-TR" dirty="0" smtClean="0"/>
              <a:t> </a:t>
            </a:r>
          </a:p>
          <a:p>
            <a:endParaRPr lang="tr-TR" dirty="0" smtClean="0"/>
          </a:p>
          <a:p>
            <a:r>
              <a:rPr lang="tr-TR" dirty="0" smtClean="0"/>
              <a:t>Bölüm hocalarımız;</a:t>
            </a:r>
          </a:p>
          <a:p>
            <a:r>
              <a:rPr lang="tr-TR" dirty="0" err="1" smtClean="0"/>
              <a:t>Xxx</a:t>
            </a:r>
            <a:endParaRPr lang="tr-TR" dirty="0" smtClean="0"/>
          </a:p>
          <a:p>
            <a:r>
              <a:rPr lang="tr-TR" dirty="0" err="1" smtClean="0"/>
              <a:t>Xxx</a:t>
            </a:r>
            <a:endParaRPr lang="tr-TR" dirty="0" smtClean="0"/>
          </a:p>
          <a:p>
            <a:r>
              <a:rPr lang="tr-TR" dirty="0" err="1" smtClean="0"/>
              <a:t>Xxx</a:t>
            </a:r>
            <a:endParaRPr lang="tr-TR" dirty="0" smtClean="0"/>
          </a:p>
          <a:p>
            <a:r>
              <a:rPr lang="tr-TR" dirty="0" err="1" smtClean="0"/>
              <a:t>Xxx</a:t>
            </a:r>
            <a:r>
              <a:rPr lang="tr-TR" dirty="0" smtClean="0"/>
              <a:t> </a:t>
            </a:r>
          </a:p>
          <a:p>
            <a:endParaRPr lang="tr-TR" dirty="0" smtClean="0"/>
          </a:p>
          <a:p>
            <a:r>
              <a:rPr lang="tr-TR" dirty="0" smtClean="0"/>
              <a:t>Danışman;</a:t>
            </a:r>
          </a:p>
          <a:p>
            <a:r>
              <a:rPr lang="tr-TR" dirty="0" err="1" smtClean="0"/>
              <a:t>Xxx</a:t>
            </a:r>
            <a:r>
              <a:rPr lang="tr-TR" dirty="0" smtClean="0"/>
              <a:t> </a:t>
            </a:r>
          </a:p>
          <a:p>
            <a:endParaRPr lang="tr-TR"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Bölümümüzde Eğitim-Öğretim</a:t>
            </a:r>
            <a:endParaRPr lang="tr-TR" dirty="0"/>
          </a:p>
        </p:txBody>
      </p:sp>
      <p:sp>
        <p:nvSpPr>
          <p:cNvPr id="3" name="2 İçerik Yer Tutucusu"/>
          <p:cNvSpPr>
            <a:spLocks noGrp="1"/>
          </p:cNvSpPr>
          <p:nvPr>
            <p:ph idx="1"/>
          </p:nvPr>
        </p:nvSpPr>
        <p:spPr/>
        <p:txBody>
          <a:bodyPr/>
          <a:lstStyle/>
          <a:p>
            <a:r>
              <a:rPr lang="tr-TR" dirty="0" smtClean="0"/>
              <a:t>Bölümümüzde eğitim ve öğretim hazırlanmış olan ders planlarına göre yapılmaktadır. 2016-2017 akademik yılında eğitime başlayan öğrencilerimiz için hazırlanmış ders planı;</a:t>
            </a:r>
          </a:p>
          <a:p>
            <a:r>
              <a:rPr lang="tr-TR" dirty="0" smtClean="0"/>
              <a:t>Bölüm başkanları tarafından ders planları tablo olarak eklenecektir. Dış ticaret bölümü örnek olarak eklenmiştir.</a:t>
            </a:r>
            <a:endParaRPr lang="tr-TR"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899592" y="836712"/>
          <a:ext cx="7344816" cy="5760644"/>
        </p:xfrm>
        <a:graphic>
          <a:graphicData uri="http://schemas.openxmlformats.org/drawingml/2006/table">
            <a:tbl>
              <a:tblPr/>
              <a:tblGrid>
                <a:gridCol w="934400"/>
                <a:gridCol w="3161748"/>
                <a:gridCol w="847479"/>
                <a:gridCol w="440037"/>
                <a:gridCol w="434604"/>
                <a:gridCol w="434604"/>
                <a:gridCol w="505228"/>
                <a:gridCol w="586716"/>
              </a:tblGrid>
              <a:tr h="226744">
                <a:tc gridSpan="8">
                  <a:txBody>
                    <a:bodyPr/>
                    <a:lstStyle/>
                    <a:p>
                      <a:pPr algn="ctr" fontAlgn="b"/>
                      <a:r>
                        <a:rPr lang="tr-TR" sz="1200" b="1" i="0" u="none" strike="noStrike">
                          <a:latin typeface="Arial Tur"/>
                        </a:rPr>
                        <a:t>1. SINIF 1. YARIYIL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42263">
                <a:tc>
                  <a:txBody>
                    <a:bodyPr/>
                    <a:lstStyle/>
                    <a:p>
                      <a:pPr algn="l" fontAlgn="ctr"/>
                      <a:r>
                        <a:rPr lang="tr-TR" sz="1200" b="1" i="0" u="none" strike="noStrike">
                          <a:latin typeface="Arial Tur"/>
                        </a:rPr>
                        <a:t>DERS KODU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a:latin typeface="Arial Tur"/>
                        </a:rPr>
                        <a:t>DERSİN ADI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Kategori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200" b="1" i="0" u="none" strike="noStrike">
                          <a:latin typeface="Arial Tur"/>
                        </a:rPr>
                        <a:t>ECTS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263">
                <a:tc>
                  <a:txBody>
                    <a:bodyPr/>
                    <a:lstStyle/>
                    <a:p>
                      <a:pPr algn="l" fontAlgn="ctr"/>
                      <a:r>
                        <a:rPr lang="tr-TR" sz="1200" b="0" i="0" u="none" strike="noStrike">
                          <a:latin typeface="Arial Tur"/>
                        </a:rPr>
                        <a:t>ITH1120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Mikro Ekonomi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2263">
                <a:tc>
                  <a:txBody>
                    <a:bodyPr/>
                    <a:lstStyle/>
                    <a:p>
                      <a:pPr algn="l" fontAlgn="ctr"/>
                      <a:r>
                        <a:rPr lang="tr-TR" sz="1200" b="0" i="0" u="none" strike="noStrike">
                          <a:latin typeface="Arial Tur"/>
                        </a:rPr>
                        <a:t>ISL1109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Genel İşletme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2263">
                <a:tc>
                  <a:txBody>
                    <a:bodyPr/>
                    <a:lstStyle/>
                    <a:p>
                      <a:pPr algn="l" fontAlgn="ctr"/>
                      <a:r>
                        <a:rPr lang="tr-TR" sz="1200" b="0" i="0" u="none" strike="noStrike">
                          <a:latin typeface="Arial Tur"/>
                        </a:rPr>
                        <a:t>ISL1105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Temel Hukuk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2263">
                <a:tc>
                  <a:txBody>
                    <a:bodyPr/>
                    <a:lstStyle/>
                    <a:p>
                      <a:pPr algn="l" fontAlgn="ctr"/>
                      <a:r>
                        <a:rPr lang="tr-TR" sz="1200" b="0" i="0" u="none" strike="noStrike">
                          <a:latin typeface="Arial Tur"/>
                        </a:rPr>
                        <a:t>BMV1103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Genel Muhasebe 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2263">
                <a:tc>
                  <a:txBody>
                    <a:bodyPr/>
                    <a:lstStyle/>
                    <a:p>
                      <a:pPr algn="l" fontAlgn="ctr"/>
                      <a:r>
                        <a:rPr lang="tr-TR" sz="1200" b="0" i="0" u="none" strike="noStrike">
                          <a:latin typeface="Arial Tur"/>
                        </a:rPr>
                        <a:t>ITH1124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Dış Ticaret İşlemleri 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2263">
                <a:tc>
                  <a:txBody>
                    <a:bodyPr/>
                    <a:lstStyle/>
                    <a:p>
                      <a:pPr algn="l" fontAlgn="ctr"/>
                      <a:r>
                        <a:rPr lang="tr-TR" sz="1200" b="0" i="0" u="none" strike="noStrike">
                          <a:latin typeface="Arial Tur"/>
                        </a:rPr>
                        <a:t>ISL1106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Bilgi ve İletişim Teknikleri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263">
                <a:tc gridSpan="3">
                  <a:txBody>
                    <a:bodyPr/>
                    <a:lstStyle/>
                    <a:p>
                      <a:pPr algn="ctr" fontAlgn="ctr"/>
                      <a:r>
                        <a:rPr lang="tr-TR" sz="1200" b="1" i="0" u="none" strike="noStrike">
                          <a:solidFill>
                            <a:srgbClr val="000000"/>
                          </a:solidFill>
                          <a:latin typeface="Arial"/>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a:latin typeface="Arial Tur"/>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18,0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44">
                <a:tc gridSpan="7">
                  <a:txBody>
                    <a:bodyPr/>
                    <a:lstStyle/>
                    <a:p>
                      <a:pPr algn="ctr" fontAlgn="ctr"/>
                      <a:r>
                        <a:rPr lang="tr-TR" sz="1200" b="1" i="0" u="none" strike="noStrike">
                          <a:solidFill>
                            <a:srgbClr val="000000"/>
                          </a:solidFill>
                          <a:latin typeface="Arial"/>
                        </a:rPr>
                        <a:t>STAJ</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263">
                <a:tc>
                  <a:txBody>
                    <a:bodyPr/>
                    <a:lstStyle/>
                    <a:p>
                      <a:pPr algn="l" fontAlgn="ctr"/>
                      <a:r>
                        <a:rPr lang="tr-TR" sz="1200" b="0" i="0" u="none" strike="noStrike">
                          <a:latin typeface="Arial Tur"/>
                        </a:rPr>
                        <a:t>AIT1101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Atatürk İlkeleri ve İnkılap Tarihi-1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Arial"/>
                        </a:rPr>
                        <a:t>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2263">
                <a:tc>
                  <a:txBody>
                    <a:bodyPr/>
                    <a:lstStyle/>
                    <a:p>
                      <a:pPr algn="l" fontAlgn="ctr"/>
                      <a:r>
                        <a:rPr lang="tr-TR" sz="1200" b="0" i="0" u="none" strike="noStrike">
                          <a:latin typeface="Arial Tur"/>
                        </a:rPr>
                        <a:t>TDI1101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Türk Dili-1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Arial"/>
                        </a:rPr>
                        <a:t>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2263">
                <a:tc>
                  <a:txBody>
                    <a:bodyPr/>
                    <a:lstStyle/>
                    <a:p>
                      <a:pPr algn="l" fontAlgn="ctr"/>
                      <a:r>
                        <a:rPr lang="tr-TR" sz="1200" b="0" i="0" u="none" strike="noStrike">
                          <a:latin typeface="Arial Tur"/>
                        </a:rPr>
                        <a:t>YDI1101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Yabancı Dil (İngilizce)-1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Arial"/>
                        </a:rPr>
                        <a:t>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263">
                <a:tc gridSpan="3">
                  <a:txBody>
                    <a:bodyPr/>
                    <a:lstStyle/>
                    <a:p>
                      <a:pPr algn="ctr" fontAlgn="ctr"/>
                      <a:r>
                        <a:rPr lang="tr-TR" sz="1200" b="1" i="0" u="none" strike="noStrike">
                          <a:latin typeface="Arial Tur"/>
                        </a:rPr>
                        <a:t>GENEL 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a:latin typeface="Arial Tur"/>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Arial Tur"/>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683568" y="620688"/>
          <a:ext cx="7776865" cy="5760641"/>
        </p:xfrm>
        <a:graphic>
          <a:graphicData uri="http://schemas.openxmlformats.org/drawingml/2006/table">
            <a:tbl>
              <a:tblPr/>
              <a:tblGrid>
                <a:gridCol w="1119779"/>
                <a:gridCol w="3174572"/>
                <a:gridCol w="918218"/>
                <a:gridCol w="447911"/>
                <a:gridCol w="453511"/>
                <a:gridCol w="453511"/>
                <a:gridCol w="537495"/>
                <a:gridCol w="671868"/>
              </a:tblGrid>
              <a:tr h="284087">
                <a:tc gridSpan="8">
                  <a:txBody>
                    <a:bodyPr/>
                    <a:lstStyle/>
                    <a:p>
                      <a:pPr algn="ctr" fontAlgn="b"/>
                      <a:r>
                        <a:rPr lang="tr-TR" sz="1200" b="1" i="0" u="none" strike="noStrike">
                          <a:latin typeface="Arial Tur"/>
                        </a:rPr>
                        <a:t>1. SINIF 2. YARIYIL</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68173">
                <a:tc>
                  <a:txBody>
                    <a:bodyPr/>
                    <a:lstStyle/>
                    <a:p>
                      <a:pPr algn="l" fontAlgn="ctr"/>
                      <a:r>
                        <a:rPr lang="tr-TR" sz="1200" b="1" i="0" u="none" strike="noStrike">
                          <a:latin typeface="Arial Tur"/>
                        </a:rPr>
                        <a:t>DERS KODU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200" b="1" i="0" u="none" strike="noStrike">
                          <a:latin typeface="Arial Tur"/>
                        </a:rPr>
                        <a:t>DERSİN ADI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Kategori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200" b="1" i="0" u="none" strike="noStrike">
                          <a:latin typeface="Arial Tur"/>
                        </a:rPr>
                        <a:t>ECTS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2973">
                <a:tc>
                  <a:txBody>
                    <a:bodyPr/>
                    <a:lstStyle/>
                    <a:p>
                      <a:pPr algn="l" fontAlgn="ctr"/>
                      <a:r>
                        <a:rPr lang="tr-TR" sz="1200" b="0" i="0" u="none" strike="noStrike">
                          <a:latin typeface="Arial Tur"/>
                        </a:rPr>
                        <a:t>ITH1220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Makro Ekonomi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2973">
                <a:tc>
                  <a:txBody>
                    <a:bodyPr/>
                    <a:lstStyle/>
                    <a:p>
                      <a:pPr algn="l" fontAlgn="ctr"/>
                      <a:r>
                        <a:rPr lang="tr-TR" sz="1200" b="0" i="0" u="none" strike="noStrike">
                          <a:latin typeface="Arial Tur"/>
                        </a:rPr>
                        <a:t>ISL1211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Ticari Matematik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2973">
                <a:tc>
                  <a:txBody>
                    <a:bodyPr/>
                    <a:lstStyle/>
                    <a:p>
                      <a:pPr algn="l" fontAlgn="ctr"/>
                      <a:r>
                        <a:rPr lang="tr-TR" sz="1200" b="0" i="0" u="none" strike="noStrike">
                          <a:latin typeface="Arial Tur"/>
                        </a:rPr>
                        <a:t>BMV1213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Ticaret Hukuku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2973">
                <a:tc>
                  <a:txBody>
                    <a:bodyPr/>
                    <a:lstStyle/>
                    <a:p>
                      <a:pPr algn="l" fontAlgn="ctr"/>
                      <a:r>
                        <a:rPr lang="tr-TR" sz="1200" b="0" i="0" u="none" strike="noStrike">
                          <a:latin typeface="Arial Tur"/>
                        </a:rPr>
                        <a:t>ISL1203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Yönetim ve Organizasyon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2973">
                <a:tc>
                  <a:txBody>
                    <a:bodyPr/>
                    <a:lstStyle/>
                    <a:p>
                      <a:pPr algn="l" fontAlgn="ctr"/>
                      <a:r>
                        <a:rPr lang="tr-TR" sz="1200" b="0" i="0" u="none" strike="noStrike">
                          <a:latin typeface="Arial Tur"/>
                        </a:rPr>
                        <a:t>ITH1224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Dış Ticaret İşlemleri II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2973">
                <a:tc>
                  <a:txBody>
                    <a:bodyPr/>
                    <a:lstStyle/>
                    <a:p>
                      <a:pPr algn="l" fontAlgn="ctr"/>
                      <a:r>
                        <a:rPr lang="tr-TR" sz="1200" b="0" i="0" u="none" strike="noStrike">
                          <a:latin typeface="Arial Tur"/>
                        </a:rPr>
                        <a:t>BMV1205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Genel Muhasebe II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99">
                <a:tc gridSpan="3">
                  <a:txBody>
                    <a:bodyPr/>
                    <a:lstStyle/>
                    <a:p>
                      <a:pPr algn="ctr" fontAlgn="ctr"/>
                      <a:r>
                        <a:rPr lang="tr-TR" sz="1200" b="1" i="0" u="none" strike="noStrike">
                          <a:solidFill>
                            <a:srgbClr val="000000"/>
                          </a:solidFill>
                          <a:latin typeface="Arial"/>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a:latin typeface="Arial Tur"/>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17,5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652">
                <a:tc gridSpan="7">
                  <a:txBody>
                    <a:bodyPr/>
                    <a:lstStyle/>
                    <a:p>
                      <a:pPr algn="ctr" fontAlgn="ctr"/>
                      <a:r>
                        <a:rPr lang="tr-TR" sz="1200" b="1" i="0" u="none" strike="noStrike">
                          <a:solidFill>
                            <a:srgbClr val="000000"/>
                          </a:solidFill>
                          <a:latin typeface="Arial"/>
                        </a:rPr>
                        <a:t>STAJ</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73">
                <a:tc>
                  <a:txBody>
                    <a:bodyPr/>
                    <a:lstStyle/>
                    <a:p>
                      <a:pPr algn="l" fontAlgn="ctr"/>
                      <a:r>
                        <a:rPr lang="tr-TR" sz="1200" b="0" i="0" u="none" strike="noStrike">
                          <a:latin typeface="Arial Tur"/>
                        </a:rPr>
                        <a:t>AIT1201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Atatürk İlkeleri ve İnkılap Tarihi-2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Arial"/>
                        </a:rPr>
                        <a:t>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2973">
                <a:tc>
                  <a:txBody>
                    <a:bodyPr/>
                    <a:lstStyle/>
                    <a:p>
                      <a:pPr algn="l" fontAlgn="ctr"/>
                      <a:r>
                        <a:rPr lang="tr-TR" sz="1200" b="0" i="0" u="none" strike="noStrike">
                          <a:latin typeface="Arial Tur"/>
                        </a:rPr>
                        <a:t>TDI1201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Türk Dili-2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Arial"/>
                        </a:rPr>
                        <a:t>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2973">
                <a:tc>
                  <a:txBody>
                    <a:bodyPr/>
                    <a:lstStyle/>
                    <a:p>
                      <a:pPr algn="l" fontAlgn="ctr"/>
                      <a:r>
                        <a:rPr lang="tr-TR" sz="1200" b="0" i="0" u="none" strike="noStrike">
                          <a:latin typeface="Arial Tur"/>
                        </a:rPr>
                        <a:t>YDI1201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Yabancı Dil (İngilizce)-2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Arial"/>
                        </a:rPr>
                        <a:t>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73">
                <a:tc gridSpan="3">
                  <a:txBody>
                    <a:bodyPr/>
                    <a:lstStyle/>
                    <a:p>
                      <a:pPr algn="ctr" fontAlgn="ctr"/>
                      <a:r>
                        <a:rPr lang="tr-TR" sz="1200" b="1" i="0" u="none" strike="noStrike">
                          <a:latin typeface="Arial Tur"/>
                        </a:rPr>
                        <a:t>GENEL 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a:latin typeface="Arial Tur"/>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Arial Tur"/>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67544" y="908720"/>
          <a:ext cx="8064895" cy="5184576"/>
        </p:xfrm>
        <a:graphic>
          <a:graphicData uri="http://schemas.openxmlformats.org/drawingml/2006/table">
            <a:tbl>
              <a:tblPr/>
              <a:tblGrid>
                <a:gridCol w="1029051"/>
                <a:gridCol w="3482024"/>
                <a:gridCol w="933327"/>
                <a:gridCol w="484611"/>
                <a:gridCol w="466663"/>
                <a:gridCol w="466663"/>
                <a:gridCol w="556406"/>
                <a:gridCol w="646150"/>
              </a:tblGrid>
              <a:tr h="319378">
                <a:tc gridSpan="8">
                  <a:txBody>
                    <a:bodyPr/>
                    <a:lstStyle/>
                    <a:p>
                      <a:pPr algn="ctr" fontAlgn="b"/>
                      <a:r>
                        <a:rPr lang="tr-TR" sz="1200" b="1" i="0" u="none" strike="noStrike" dirty="0">
                          <a:latin typeface="Arial Tur"/>
                        </a:rPr>
                        <a:t>2. SINIF 1. YARIYIL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85527">
                <a:tc>
                  <a:txBody>
                    <a:bodyPr/>
                    <a:lstStyle/>
                    <a:p>
                      <a:pPr algn="l" fontAlgn="ctr"/>
                      <a:r>
                        <a:rPr lang="tr-TR" sz="1200" b="1" i="0" u="none" strike="noStrike">
                          <a:latin typeface="Arial Tur"/>
                        </a:rPr>
                        <a:t>DERS KODU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a:latin typeface="Arial Tur"/>
                        </a:rPr>
                        <a:t>DERSİN ADI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Kategori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a:latin typeface="Arial Tur"/>
                        </a:rPr>
                        <a:t>ECTS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5519">
                <a:tc>
                  <a:txBody>
                    <a:bodyPr/>
                    <a:lstStyle/>
                    <a:p>
                      <a:pPr algn="l" fontAlgn="ctr"/>
                      <a:r>
                        <a:rPr lang="tr-TR" sz="1200" b="0" i="0" u="none" strike="noStrike">
                          <a:latin typeface="Arial Tur"/>
                        </a:rPr>
                        <a:t>ITH2121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Gümrük İşlemleri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5519">
                <a:tc>
                  <a:txBody>
                    <a:bodyPr/>
                    <a:lstStyle/>
                    <a:p>
                      <a:pPr algn="l" fontAlgn="ctr"/>
                      <a:r>
                        <a:rPr lang="tr-TR" sz="1200" b="0" i="0" u="none" strike="noStrike">
                          <a:latin typeface="Arial Tur"/>
                        </a:rPr>
                        <a:t>ITH2122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Bankacılık ve Kambiyo İşlemleri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5519">
                <a:tc>
                  <a:txBody>
                    <a:bodyPr/>
                    <a:lstStyle/>
                    <a:p>
                      <a:pPr algn="l" fontAlgn="ctr"/>
                      <a:r>
                        <a:rPr lang="tr-TR" sz="1200" b="0" i="0" u="none" strike="noStrike">
                          <a:latin typeface="Arial Tur"/>
                        </a:rPr>
                        <a:t>ITH2123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Mesleki İngilizce 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5519">
                <a:tc>
                  <a:txBody>
                    <a:bodyPr/>
                    <a:lstStyle/>
                    <a:p>
                      <a:pPr algn="l" fontAlgn="ctr"/>
                      <a:r>
                        <a:rPr lang="tr-TR" sz="1200" b="0" i="0" u="none" strike="noStrike">
                          <a:latin typeface="Arial Tur"/>
                        </a:rPr>
                        <a:t>ITH2130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Uluslar arası İktisat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5519">
                <a:tc>
                  <a:txBody>
                    <a:bodyPr/>
                    <a:lstStyle/>
                    <a:p>
                      <a:pPr algn="l" fontAlgn="ctr"/>
                      <a:r>
                        <a:rPr lang="tr-TR" sz="1200" b="0"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SEÇMELİ DERS-1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5519">
                <a:tc>
                  <a:txBody>
                    <a:bodyPr/>
                    <a:lstStyle/>
                    <a:p>
                      <a:pPr algn="l" fontAlgn="ctr"/>
                      <a:r>
                        <a:rPr lang="tr-TR" sz="1200" b="0"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SEÇMELİ DERS-2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5519">
                <a:tc>
                  <a:txBody>
                    <a:bodyPr/>
                    <a:lstStyle/>
                    <a:p>
                      <a:pPr algn="l" fontAlgn="ctr"/>
                      <a:r>
                        <a:rPr lang="tr-TR" sz="1200" b="0"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SEÇMELİ DERS-3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5519">
                <a:tc>
                  <a:txBody>
                    <a:bodyPr/>
                    <a:lstStyle/>
                    <a:p>
                      <a:pPr algn="l" fontAlgn="ctr"/>
                      <a:endParaRPr lang="tr-TR" sz="1200" b="0" i="0" u="none" strike="noStrike">
                        <a:latin typeface="Arial Tur"/>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200" b="0" i="0" u="none" strike="noStrike">
                        <a:latin typeface="Arial Tur"/>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200" b="0" i="0" u="none" strike="noStrike">
                        <a:latin typeface="Arial Tur"/>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200" b="0" i="0" u="none" strike="noStrike">
                        <a:latin typeface="Arial Tur"/>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200" b="0" i="0" u="none" strike="noStrike">
                        <a:latin typeface="Arial Tur"/>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200" b="0" i="0" u="none" strike="noStrike">
                        <a:latin typeface="Arial Tur"/>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200" b="0" i="0" u="none" strike="noStrike">
                        <a:latin typeface="Arial Tur"/>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200" b="0" i="0" u="none" strike="noStrike">
                        <a:latin typeface="Arial Tur"/>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519">
                <a:tc gridSpan="3">
                  <a:txBody>
                    <a:bodyPr/>
                    <a:lstStyle/>
                    <a:p>
                      <a:pPr algn="ctr" fontAlgn="ctr"/>
                      <a:r>
                        <a:rPr lang="tr-TR" sz="1200" b="1" i="0" u="none" strike="noStrike">
                          <a:latin typeface="Arial Tur"/>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a:latin typeface="Arial Tur"/>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Arial Tur"/>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683568" y="908720"/>
          <a:ext cx="7776864" cy="5544615"/>
        </p:xfrm>
        <a:graphic>
          <a:graphicData uri="http://schemas.openxmlformats.org/drawingml/2006/table">
            <a:tbl>
              <a:tblPr/>
              <a:tblGrid>
                <a:gridCol w="1123013"/>
                <a:gridCol w="3183742"/>
                <a:gridCol w="909641"/>
                <a:gridCol w="437974"/>
                <a:gridCol w="454820"/>
                <a:gridCol w="454820"/>
                <a:gridCol w="539046"/>
                <a:gridCol w="673808"/>
              </a:tblGrid>
              <a:tr h="341557">
                <a:tc gridSpan="8">
                  <a:txBody>
                    <a:bodyPr/>
                    <a:lstStyle/>
                    <a:p>
                      <a:pPr algn="ctr" fontAlgn="b"/>
                      <a:r>
                        <a:rPr lang="tr-TR" sz="1200" b="1" i="0" u="none" strike="noStrike">
                          <a:latin typeface="Arial Tur"/>
                        </a:rPr>
                        <a:t>2. SINIF 2. YARIYIL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26189">
                <a:tc>
                  <a:txBody>
                    <a:bodyPr/>
                    <a:lstStyle/>
                    <a:p>
                      <a:pPr algn="l" fontAlgn="ctr"/>
                      <a:r>
                        <a:rPr lang="tr-TR" sz="1200" b="1" i="0" u="none" strike="noStrike">
                          <a:latin typeface="Arial Tur"/>
                        </a:rPr>
                        <a:t>DERS KODU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a:latin typeface="Arial Tur"/>
                        </a:rPr>
                        <a:t>DERSİN ADI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Kategori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a:latin typeface="Arial Tur"/>
                        </a:rPr>
                        <a:t>ECTS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541">
                <a:tc>
                  <a:txBody>
                    <a:bodyPr/>
                    <a:lstStyle/>
                    <a:p>
                      <a:pPr algn="l" fontAlgn="ctr"/>
                      <a:r>
                        <a:rPr lang="tr-TR" sz="1200" b="0" i="0" u="none" strike="noStrike">
                          <a:latin typeface="Arial Tur"/>
                        </a:rPr>
                        <a:t>ITH2221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Dış Ticaret İşlemleri ve Muh.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541">
                <a:tc>
                  <a:txBody>
                    <a:bodyPr/>
                    <a:lstStyle/>
                    <a:p>
                      <a:pPr algn="l" fontAlgn="ctr"/>
                      <a:r>
                        <a:rPr lang="tr-TR" sz="1200" b="0" i="0" u="none" strike="noStrike">
                          <a:latin typeface="Arial Tur"/>
                        </a:rPr>
                        <a:t>ITH2222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Uluslar arası Finansman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541">
                <a:tc>
                  <a:txBody>
                    <a:bodyPr/>
                    <a:lstStyle/>
                    <a:p>
                      <a:pPr algn="l" fontAlgn="ctr"/>
                      <a:r>
                        <a:rPr lang="tr-TR" sz="1200" b="0" i="0" u="none" strike="noStrike">
                          <a:latin typeface="Arial Tur"/>
                        </a:rPr>
                        <a:t>ITH2223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Mesleki İngilizce II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541">
                <a:tc>
                  <a:txBody>
                    <a:bodyPr/>
                    <a:lstStyle/>
                    <a:p>
                      <a:pPr algn="l" fontAlgn="ctr"/>
                      <a:r>
                        <a:rPr lang="tr-TR" sz="1200" b="0" i="0" u="none" strike="noStrike">
                          <a:latin typeface="Arial Tur"/>
                        </a:rPr>
                        <a:t>ITH2230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Türkiye Ekonomisi ve AB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541">
                <a:tc>
                  <a:txBody>
                    <a:bodyPr/>
                    <a:lstStyle/>
                    <a:p>
                      <a:pPr algn="l" fontAlgn="ctr"/>
                      <a:r>
                        <a:rPr lang="tr-TR" sz="1200" b="0"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SEÇMELİ DERS-1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541">
                <a:tc>
                  <a:txBody>
                    <a:bodyPr/>
                    <a:lstStyle/>
                    <a:p>
                      <a:pPr algn="l" fontAlgn="ctr"/>
                      <a:r>
                        <a:rPr lang="tr-TR" sz="1200" b="0"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SEÇMELİ DERS-2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541">
                <a:tc>
                  <a:txBody>
                    <a:bodyPr/>
                    <a:lstStyle/>
                    <a:p>
                      <a:pPr algn="l" fontAlgn="ctr"/>
                      <a:r>
                        <a:rPr lang="tr-TR" sz="1200" b="0"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SEÇMELİ DERS-3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541">
                <a:tc>
                  <a:txBody>
                    <a:bodyPr/>
                    <a:lstStyle/>
                    <a:p>
                      <a:pPr algn="l" fontAlgn="ctr"/>
                      <a:r>
                        <a:rPr lang="tr-TR" sz="1200" b="0" i="0" u="none" strike="noStrike">
                          <a:solidFill>
                            <a:srgbClr val="FF0000"/>
                          </a:solidFill>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solidFill>
                            <a:srgbClr val="FF0000"/>
                          </a:solidFill>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FF0000"/>
                          </a:solidFill>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FF0000"/>
                          </a:solidFill>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FF0000"/>
                          </a:solidFill>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1" i="0" u="none" strike="noStrike">
                          <a:solidFill>
                            <a:srgbClr val="FF0000"/>
                          </a:solidFill>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FF0000"/>
                          </a:solidFill>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FF0000"/>
                          </a:solidFill>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541">
                <a:tc gridSpan="3">
                  <a:txBody>
                    <a:bodyPr/>
                    <a:lstStyle/>
                    <a:p>
                      <a:pPr algn="ctr" fontAlgn="ctr"/>
                      <a:r>
                        <a:rPr lang="tr-TR" sz="1200" b="1" i="0" u="none" strike="noStrike">
                          <a:latin typeface="Arial Tur"/>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a:latin typeface="Arial Tur"/>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Arial Tur"/>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683568" y="836712"/>
          <a:ext cx="7488831" cy="5472611"/>
        </p:xfrm>
        <a:graphic>
          <a:graphicData uri="http://schemas.openxmlformats.org/drawingml/2006/table">
            <a:tbl>
              <a:tblPr/>
              <a:tblGrid>
                <a:gridCol w="947883"/>
                <a:gridCol w="3226129"/>
                <a:gridCol w="864736"/>
                <a:gridCol w="448997"/>
                <a:gridCol w="443454"/>
                <a:gridCol w="443454"/>
                <a:gridCol w="515515"/>
                <a:gridCol w="598663"/>
              </a:tblGrid>
              <a:tr h="388434">
                <a:tc gridSpan="8">
                  <a:txBody>
                    <a:bodyPr/>
                    <a:lstStyle/>
                    <a:p>
                      <a:pPr algn="ctr" fontAlgn="b"/>
                      <a:r>
                        <a:rPr lang="tr-TR" sz="900" b="1" i="0" u="none" strike="noStrike" dirty="0">
                          <a:solidFill>
                            <a:srgbClr val="000000"/>
                          </a:solidFill>
                          <a:latin typeface="Calibri"/>
                        </a:rPr>
                        <a:t>2. SINIF 1. YARIYIL SEÇMELİ DERSLERİ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78336">
                <a:tc>
                  <a:txBody>
                    <a:bodyPr/>
                    <a:lstStyle/>
                    <a:p>
                      <a:pPr algn="l" fontAlgn="ctr"/>
                      <a:r>
                        <a:rPr lang="tr-TR" sz="900" b="0" i="0" u="none" strike="noStrike">
                          <a:latin typeface="Arial Tur"/>
                        </a:rPr>
                        <a:t>ITH2125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latin typeface="Arial Tur"/>
                        </a:rPr>
                        <a:t>Mesleki Yazışma Teknikleri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latin typeface="Arial Tur"/>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8336">
                <a:tc>
                  <a:txBody>
                    <a:bodyPr/>
                    <a:lstStyle/>
                    <a:p>
                      <a:pPr algn="l" fontAlgn="ctr"/>
                      <a:r>
                        <a:rPr lang="tr-TR" sz="900" b="0" i="0" u="none" strike="noStrike">
                          <a:latin typeface="Arial Tur"/>
                        </a:rPr>
                        <a:t>ITH2126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latin typeface="Arial Tur"/>
                        </a:rPr>
                        <a:t>Kalite Güv. Ve Standartları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latin typeface="Arial Tur"/>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8336">
                <a:tc>
                  <a:txBody>
                    <a:bodyPr/>
                    <a:lstStyle/>
                    <a:p>
                      <a:pPr algn="l" fontAlgn="ctr"/>
                      <a:r>
                        <a:rPr lang="tr-TR" sz="900" b="0" i="0" u="none" strike="noStrike">
                          <a:latin typeface="Arial Tur"/>
                        </a:rPr>
                        <a:t>ITH2128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latin typeface="Arial Tur"/>
                        </a:rPr>
                        <a:t>Dış Ticarette Paket Prog.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latin typeface="Arial Tur"/>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8336">
                <a:tc>
                  <a:txBody>
                    <a:bodyPr/>
                    <a:lstStyle/>
                    <a:p>
                      <a:pPr algn="l" fontAlgn="ctr"/>
                      <a:r>
                        <a:rPr lang="tr-TR" sz="900" b="0" i="0" u="none" strike="noStrike">
                          <a:latin typeface="Arial Tur"/>
                        </a:rPr>
                        <a:t>ITH2129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latin typeface="Arial Tur"/>
                        </a:rPr>
                        <a:t>Ulus. Ekonomik Kur.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latin typeface="Arial Tur"/>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8336">
                <a:tc>
                  <a:txBody>
                    <a:bodyPr/>
                    <a:lstStyle/>
                    <a:p>
                      <a:pPr algn="l" fontAlgn="ctr"/>
                      <a:r>
                        <a:rPr lang="tr-TR" sz="900" b="0" i="0" u="none" strike="noStrike">
                          <a:latin typeface="Arial Tur"/>
                        </a:rPr>
                        <a:t>ITH2132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latin typeface="Arial Tur"/>
                        </a:rPr>
                        <a:t>Elektronik Ticaret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latin typeface="Arial Tur"/>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8336">
                <a:tc>
                  <a:txBody>
                    <a:bodyPr/>
                    <a:lstStyle/>
                    <a:p>
                      <a:pPr algn="l" fontAlgn="ctr"/>
                      <a:r>
                        <a:rPr lang="tr-TR" sz="900" b="0" i="0" u="none" strike="noStrike">
                          <a:latin typeface="Arial Tur"/>
                        </a:rPr>
                        <a:t>ITH2131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latin typeface="Arial Tur"/>
                        </a:rPr>
                        <a:t>Pazarlama İlkeleri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latin typeface="Arial Tur"/>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8336">
                <a:tc>
                  <a:txBody>
                    <a:bodyPr/>
                    <a:lstStyle/>
                    <a:p>
                      <a:pPr algn="l" fontAlgn="ctr"/>
                      <a:r>
                        <a:rPr lang="tr-TR" sz="900" b="0" i="0" u="none" strike="noStrike">
                          <a:latin typeface="Arial Tur"/>
                        </a:rPr>
                        <a:t>BMV2112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latin typeface="Arial Tur"/>
                        </a:rPr>
                        <a:t>Finansal Yönetim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latin typeface="Arial Tur"/>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1071">
                <a:tc>
                  <a:txBody>
                    <a:bodyPr/>
                    <a:lstStyle/>
                    <a:p>
                      <a:pPr algn="l" fontAlgn="ctr"/>
                      <a:r>
                        <a:rPr lang="tr-TR" sz="900" b="0" i="0" u="none" strike="noStrike">
                          <a:latin typeface="Arial Tur"/>
                        </a:rPr>
                        <a:t>ITH2127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latin typeface="Arial Tur"/>
                        </a:rPr>
                        <a:t>Dış Ticarette Standartlar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latin typeface="Arial Tur"/>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4754">
                <a:tc>
                  <a:txBody>
                    <a:bodyPr/>
                    <a:lstStyle/>
                    <a:p>
                      <a:pPr algn="l" fontAlgn="b"/>
                      <a:r>
                        <a:rPr lang="tr-TR" sz="900" b="0" i="0" u="none" strike="noStrike">
                          <a:latin typeface="Arial Tur"/>
                        </a:rPr>
                        <a:t>ITH2133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a:latin typeface="Arial"/>
                        </a:rPr>
                        <a:t>Liman Yönetimi ve Operasyonları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latin typeface="Arial Tur"/>
                        </a:rPr>
                        <a: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latin typeface="Arial Tur"/>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latin typeface="Arial Tur"/>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2713645538"/>
              </p:ext>
            </p:extLst>
          </p:nvPr>
        </p:nvGraphicFramePr>
        <p:xfrm>
          <a:off x="611560" y="1052736"/>
          <a:ext cx="7776866" cy="3855198"/>
        </p:xfrm>
        <a:graphic>
          <a:graphicData uri="http://schemas.openxmlformats.org/drawingml/2006/table">
            <a:tbl>
              <a:tblPr/>
              <a:tblGrid>
                <a:gridCol w="3375206"/>
                <a:gridCol w="1093340"/>
                <a:gridCol w="977575"/>
                <a:gridCol w="1337734"/>
                <a:gridCol w="993011"/>
              </a:tblGrid>
              <a:tr h="578711">
                <a:tc>
                  <a:txBody>
                    <a:bodyPr/>
                    <a:lstStyle/>
                    <a:p>
                      <a:pPr algn="ctr">
                        <a:lnSpc>
                          <a:spcPct val="115000"/>
                        </a:lnSpc>
                        <a:spcAft>
                          <a:spcPts val="0"/>
                        </a:spcAft>
                      </a:pPr>
                      <a:r>
                        <a:rPr lang="tr-TR" sz="1800" b="1" dirty="0">
                          <a:latin typeface="Calibri"/>
                          <a:ea typeface="Calibri"/>
                          <a:cs typeface="Times New Roman"/>
                        </a:rPr>
                        <a:t>Program</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latin typeface="Calibri"/>
                          <a:ea typeface="Calibri"/>
                          <a:cs typeface="Times New Roman"/>
                        </a:rPr>
                        <a:t>Prof. Dr.</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Doç. Dr.</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Yrd. Doç. Dr.</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Öğr. Gör.</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500">
                <a:tc>
                  <a:txBody>
                    <a:bodyPr/>
                    <a:lstStyle/>
                    <a:p>
                      <a:pPr>
                        <a:lnSpc>
                          <a:spcPct val="115000"/>
                        </a:lnSpc>
                        <a:spcAft>
                          <a:spcPts val="0"/>
                        </a:spcAft>
                      </a:pPr>
                      <a:r>
                        <a:rPr lang="tr-TR" sz="1800" b="1">
                          <a:latin typeface="Calibri"/>
                          <a:ea typeface="Calibri"/>
                          <a:cs typeface="Times New Roman"/>
                        </a:rPr>
                        <a:t>ET ve Ürünleri Teknolojisi</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tr-TR" sz="1800" b="1" dirty="0" smtClean="0">
                          <a:latin typeface="Calibri"/>
                          <a:ea typeface="Calibri"/>
                          <a:cs typeface="Times New Roman"/>
                        </a:rPr>
                        <a:t>-</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tr-TR" sz="1800" b="1" dirty="0" smtClean="0">
                          <a:latin typeface="Calibri"/>
                          <a:ea typeface="Calibri"/>
                          <a:cs typeface="Times New Roman"/>
                        </a:rPr>
                        <a:t>2</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tr-TR" sz="1800" b="1" dirty="0" smtClean="0">
                          <a:latin typeface="Calibri"/>
                          <a:ea typeface="Calibri"/>
                          <a:cs typeface="Times New Roman"/>
                        </a:rPr>
                        <a:t>-</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tr-TR" sz="1800" b="1">
                          <a:latin typeface="Calibri"/>
                          <a:ea typeface="Calibri"/>
                          <a:cs typeface="Times New Roman"/>
                        </a:rPr>
                        <a:t>-</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355">
                <a:tc>
                  <a:txBody>
                    <a:bodyPr/>
                    <a:lstStyle/>
                    <a:p>
                      <a:pPr>
                        <a:lnSpc>
                          <a:spcPct val="115000"/>
                        </a:lnSpc>
                        <a:spcAft>
                          <a:spcPts val="0"/>
                        </a:spcAft>
                      </a:pPr>
                      <a:r>
                        <a:rPr lang="tr-TR" sz="1800" b="1">
                          <a:latin typeface="Calibri"/>
                          <a:ea typeface="Calibri"/>
                          <a:cs typeface="Times New Roman"/>
                        </a:rPr>
                        <a:t>Gıda Teknolojisi</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289355">
                <a:tc>
                  <a:txBody>
                    <a:bodyPr/>
                    <a:lstStyle/>
                    <a:p>
                      <a:pPr>
                        <a:lnSpc>
                          <a:spcPct val="115000"/>
                        </a:lnSpc>
                        <a:spcAft>
                          <a:spcPts val="0"/>
                        </a:spcAft>
                      </a:pPr>
                      <a:r>
                        <a:rPr lang="tr-TR" sz="1800" b="1">
                          <a:latin typeface="Calibri"/>
                          <a:ea typeface="Calibri"/>
                          <a:cs typeface="Times New Roman"/>
                        </a:rPr>
                        <a:t>Dış Ticaret</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smtClean="0">
                          <a:latin typeface="Calibri"/>
                          <a:ea typeface="Calibri"/>
                          <a:cs typeface="Times New Roman"/>
                        </a:rPr>
                        <a:t>-</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latin typeface="Calibri"/>
                          <a:ea typeface="Calibri"/>
                          <a:cs typeface="Times New Roman"/>
                        </a:rPr>
                        <a:t>1</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latin typeface="Calibri"/>
                          <a:ea typeface="Calibri"/>
                          <a:cs typeface="Times New Roman"/>
                        </a:rPr>
                        <a:t>1</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355">
                <a:tc>
                  <a:txBody>
                    <a:bodyPr/>
                    <a:lstStyle/>
                    <a:p>
                      <a:pPr>
                        <a:lnSpc>
                          <a:spcPct val="115000"/>
                        </a:lnSpc>
                        <a:spcAft>
                          <a:spcPts val="0"/>
                        </a:spcAft>
                      </a:pPr>
                      <a:r>
                        <a:rPr lang="tr-TR" sz="1800" b="1">
                          <a:latin typeface="Calibri"/>
                          <a:ea typeface="Calibri"/>
                          <a:cs typeface="Times New Roman"/>
                        </a:rPr>
                        <a:t>İşletme</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latin typeface="Calibri"/>
                          <a:ea typeface="Calibri"/>
                          <a:cs typeface="Times New Roman"/>
                        </a:rPr>
                        <a:t>-</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latin typeface="Calibri"/>
                          <a:ea typeface="Calibri"/>
                          <a:cs typeface="Times New Roman"/>
                        </a:rPr>
                        <a:t>2</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latin typeface="Calibri"/>
                          <a:ea typeface="Calibri"/>
                          <a:cs typeface="Times New Roman"/>
                        </a:rPr>
                        <a:t>1</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11">
                <a:tc>
                  <a:txBody>
                    <a:bodyPr/>
                    <a:lstStyle/>
                    <a:p>
                      <a:pPr>
                        <a:lnSpc>
                          <a:spcPct val="115000"/>
                        </a:lnSpc>
                        <a:spcAft>
                          <a:spcPts val="0"/>
                        </a:spcAft>
                      </a:pPr>
                      <a:r>
                        <a:rPr lang="tr-TR" sz="1800" b="1">
                          <a:latin typeface="Calibri"/>
                          <a:ea typeface="Calibri"/>
                          <a:cs typeface="Times New Roman"/>
                        </a:rPr>
                        <a:t>Muhasebe ve Vergi Uygulamaları</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latin typeface="Calibri"/>
                          <a:ea typeface="Calibri"/>
                          <a:cs typeface="Times New Roman"/>
                        </a:rPr>
                        <a:t>1</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355">
                <a:tc>
                  <a:txBody>
                    <a:bodyPr/>
                    <a:lstStyle/>
                    <a:p>
                      <a:pPr>
                        <a:lnSpc>
                          <a:spcPct val="115000"/>
                        </a:lnSpc>
                        <a:spcAft>
                          <a:spcPts val="0"/>
                        </a:spcAft>
                      </a:pPr>
                      <a:r>
                        <a:rPr lang="tr-TR" sz="1800" b="1">
                          <a:latin typeface="Calibri"/>
                          <a:ea typeface="Calibri"/>
                          <a:cs typeface="Times New Roman"/>
                        </a:rPr>
                        <a:t>Gemi İnşaatı</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latin typeface="Calibri"/>
                          <a:ea typeface="Calibri"/>
                          <a:cs typeface="Times New Roman"/>
                        </a:rPr>
                        <a:t>4</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11">
                <a:tc>
                  <a:txBody>
                    <a:bodyPr/>
                    <a:lstStyle/>
                    <a:p>
                      <a:pPr algn="l">
                        <a:lnSpc>
                          <a:spcPct val="115000"/>
                        </a:lnSpc>
                        <a:spcAft>
                          <a:spcPts val="0"/>
                        </a:spcAft>
                      </a:pPr>
                      <a:r>
                        <a:rPr lang="tr-TR" sz="1800" b="1" dirty="0">
                          <a:latin typeface="Calibri"/>
                          <a:ea typeface="Calibri"/>
                          <a:cs typeface="Times New Roman"/>
                        </a:rPr>
                        <a:t>Öğrenci alımı yapılmayan programlar</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a:latin typeface="Calibri"/>
                          <a:ea typeface="Calibri"/>
                          <a:cs typeface="Times New Roman"/>
                        </a:rPr>
                        <a:t>-</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latin typeface="Calibri"/>
                          <a:ea typeface="Calibri"/>
                          <a:cs typeface="Times New Roman"/>
                        </a:rPr>
                        <a:t>1</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355">
                <a:tc>
                  <a:txBody>
                    <a:bodyPr/>
                    <a:lstStyle/>
                    <a:p>
                      <a:pPr algn="ctr">
                        <a:lnSpc>
                          <a:spcPct val="115000"/>
                        </a:lnSpc>
                        <a:spcAft>
                          <a:spcPts val="0"/>
                        </a:spcAft>
                      </a:pPr>
                      <a:r>
                        <a:rPr lang="tr-TR" sz="1800" b="1" dirty="0">
                          <a:latin typeface="Calibri"/>
                          <a:ea typeface="Calibri"/>
                          <a:cs typeface="Times New Roman"/>
                        </a:rPr>
                        <a:t>Toplam</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latin typeface="Calibri"/>
                          <a:ea typeface="Calibri"/>
                          <a:cs typeface="Times New Roman"/>
                        </a:rPr>
                        <a:t>-</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latin typeface="Calibri"/>
                          <a:ea typeface="Calibri"/>
                          <a:cs typeface="Times New Roman"/>
                        </a:rPr>
                        <a:t>2</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smtClean="0">
                          <a:latin typeface="Calibri"/>
                          <a:ea typeface="Calibri"/>
                          <a:cs typeface="Times New Roman"/>
                        </a:rPr>
                        <a:t>5</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smtClean="0">
                          <a:latin typeface="Calibri"/>
                          <a:ea typeface="Calibri"/>
                          <a:cs typeface="Times New Roman"/>
                        </a:rPr>
                        <a:t>8</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611560" y="1124744"/>
          <a:ext cx="7920880" cy="5112567"/>
        </p:xfrm>
        <a:graphic>
          <a:graphicData uri="http://schemas.openxmlformats.org/drawingml/2006/table">
            <a:tbl>
              <a:tblPr/>
              <a:tblGrid>
                <a:gridCol w="1139694"/>
                <a:gridCol w="3236733"/>
                <a:gridCol w="934550"/>
                <a:gridCol w="455879"/>
                <a:gridCol w="461577"/>
                <a:gridCol w="461577"/>
                <a:gridCol w="547053"/>
                <a:gridCol w="683817"/>
              </a:tblGrid>
              <a:tr h="300151">
                <a:tc gridSpan="8">
                  <a:txBody>
                    <a:bodyPr/>
                    <a:lstStyle/>
                    <a:p>
                      <a:pPr algn="ctr" fontAlgn="b"/>
                      <a:r>
                        <a:rPr lang="tr-TR" sz="900" b="1" i="0" u="none" strike="noStrike">
                          <a:solidFill>
                            <a:srgbClr val="000000"/>
                          </a:solidFill>
                          <a:latin typeface="Calibri"/>
                        </a:rPr>
                        <a:t>2. SINIF 2. YARIYIL SEÇMELİ DERSLERİ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46891">
                <a:tc>
                  <a:txBody>
                    <a:bodyPr/>
                    <a:lstStyle/>
                    <a:p>
                      <a:pPr algn="l" fontAlgn="ctr"/>
                      <a:r>
                        <a:rPr lang="tr-TR" sz="900" b="0" i="0" u="none" strike="noStrike">
                          <a:latin typeface="Arial Tur"/>
                        </a:rPr>
                        <a:t>ITH2224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latin typeface="Arial Tur"/>
                        </a:rPr>
                        <a:t>Lojistik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latin typeface="Arial Tur"/>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1" i="0" u="none" strike="noStrike">
                          <a:latin typeface="Arial Tu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6891">
                <a:tc>
                  <a:txBody>
                    <a:bodyPr/>
                    <a:lstStyle/>
                    <a:p>
                      <a:pPr algn="l" fontAlgn="ctr"/>
                      <a:r>
                        <a:rPr lang="tr-TR" sz="900" b="0" i="0" u="none" strike="noStrike">
                          <a:latin typeface="Arial Tur"/>
                        </a:rPr>
                        <a:t>ITH2225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latin typeface="Arial Tur"/>
                        </a:rPr>
                        <a:t>İş ve Sosyal Güv. Hukuku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latin typeface="Arial Tur"/>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1" i="0" u="none" strike="noStrike">
                          <a:latin typeface="Arial Tu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6891">
                <a:tc>
                  <a:txBody>
                    <a:bodyPr/>
                    <a:lstStyle/>
                    <a:p>
                      <a:pPr algn="l" fontAlgn="ctr"/>
                      <a:r>
                        <a:rPr lang="tr-TR" sz="900" b="0" i="0" u="none" strike="noStrike">
                          <a:latin typeface="Arial Tur"/>
                        </a:rPr>
                        <a:t>BMV2217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latin typeface="Arial Tur"/>
                        </a:rPr>
                        <a:t>Finansal Yatırım Araçları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latin typeface="Arial Tur"/>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latin typeface="Arial Tur"/>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1" i="0" u="none" strike="noStrike">
                          <a:latin typeface="Arial Tu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latin typeface="Arial Tur"/>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6891">
                <a:tc>
                  <a:txBody>
                    <a:bodyPr/>
                    <a:lstStyle/>
                    <a:p>
                      <a:pPr algn="l" fontAlgn="ctr"/>
                      <a:r>
                        <a:rPr lang="tr-TR" sz="900" b="0" i="0" u="none" strike="noStrike">
                          <a:latin typeface="Arial Tur"/>
                        </a:rPr>
                        <a:t>ITH2228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latin typeface="Arial Tur"/>
                        </a:rPr>
                        <a:t>Serbest Bölgeler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latin typeface="Arial Tur"/>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6891">
                <a:tc>
                  <a:txBody>
                    <a:bodyPr/>
                    <a:lstStyle/>
                    <a:p>
                      <a:pPr algn="l" fontAlgn="ctr"/>
                      <a:r>
                        <a:rPr lang="tr-TR" sz="900" b="0" i="0" u="none" strike="noStrike">
                          <a:latin typeface="Arial Tur"/>
                        </a:rPr>
                        <a:t>ITH2229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latin typeface="Arial Tur"/>
                        </a:rPr>
                        <a:t>İletişim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latin typeface="Arial Tur"/>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1" i="0" u="none" strike="noStrike">
                          <a:latin typeface="Arial Tu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6891">
                <a:tc>
                  <a:txBody>
                    <a:bodyPr/>
                    <a:lstStyle/>
                    <a:p>
                      <a:pPr algn="l" fontAlgn="ctr"/>
                      <a:r>
                        <a:rPr lang="tr-TR" sz="900" b="0" i="0" u="none" strike="noStrike">
                          <a:latin typeface="Arial Tur"/>
                        </a:rPr>
                        <a:t>ITH2232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latin typeface="Arial Tur"/>
                        </a:rPr>
                        <a:t>Araştırma Yöntem ve Teknikleri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latin typeface="Arial Tur"/>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1" i="0" u="none" strike="noStrike">
                          <a:latin typeface="Arial Tu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6891">
                <a:tc>
                  <a:txBody>
                    <a:bodyPr/>
                    <a:lstStyle/>
                    <a:p>
                      <a:pPr algn="l" fontAlgn="ctr"/>
                      <a:r>
                        <a:rPr lang="tr-TR" sz="900" b="0" i="0" u="none" strike="noStrike">
                          <a:latin typeface="Arial Tur"/>
                        </a:rPr>
                        <a:t>ITH2231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latin typeface="Arial Tur"/>
                        </a:rPr>
                        <a:t>Uluslar arası Pazarlama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latin typeface="Arial Tur"/>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3551">
                <a:tc>
                  <a:txBody>
                    <a:bodyPr/>
                    <a:lstStyle/>
                    <a:p>
                      <a:pPr algn="l" fontAlgn="ctr"/>
                      <a:r>
                        <a:rPr lang="tr-TR" sz="900" b="0" i="0" u="none" strike="noStrike">
                          <a:latin typeface="Arial Tur"/>
                        </a:rPr>
                        <a:t>ITH2233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latin typeface="Arial Tur"/>
                        </a:rPr>
                        <a:t>İleri Bilgisayar Uygulamaları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latin typeface="Arial Tur"/>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1" i="0" u="none" strike="noStrike">
                          <a:latin typeface="Arial Tu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6851">
                <a:tc>
                  <a:txBody>
                    <a:bodyPr/>
                    <a:lstStyle/>
                    <a:p>
                      <a:pPr algn="l" fontAlgn="ctr"/>
                      <a:r>
                        <a:rPr lang="tr-TR" sz="900" b="0" i="0" u="none" strike="noStrike">
                          <a:latin typeface="Arial Tur"/>
                        </a:rPr>
                        <a:t>ISL2218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latin typeface="Arial"/>
                        </a:rPr>
                        <a:t>Marka ve Marka Stratejileri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6851">
                <a:tc>
                  <a:txBody>
                    <a:bodyPr/>
                    <a:lstStyle/>
                    <a:p>
                      <a:pPr algn="l" fontAlgn="ctr"/>
                      <a:r>
                        <a:rPr lang="tr-TR" sz="900" b="0" i="0" u="none" strike="noStrike">
                          <a:latin typeface="Arial Tur"/>
                        </a:rPr>
                        <a:t>ISL2214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latin typeface="Arial Tur"/>
                        </a:rPr>
                        <a:t>Mali Tablolar Analizi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latin typeface="Arial Tur"/>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1" i="0" u="none" strike="noStrike">
                          <a:latin typeface="Arial Tu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latin typeface="Arial Tur"/>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926">
                <a:tc>
                  <a:txBody>
                    <a:bodyPr/>
                    <a:lstStyle/>
                    <a:p>
                      <a:pPr algn="l" fontAlgn="t"/>
                      <a:r>
                        <a:rPr lang="tr-TR" sz="900" b="0" i="0" u="none" strike="noStrike">
                          <a:latin typeface="Arial"/>
                        </a:rPr>
                        <a:t>BMV2224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900" b="0" i="0" u="none" strike="noStrike">
                          <a:latin typeface="Arial"/>
                        </a:rPr>
                        <a:t>Girişimcilik Ve Küçük İşletme Yönetimi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900" b="0" i="0" u="none" strike="noStrike">
                          <a:latin typeface="Arial"/>
                        </a:rPr>
                        <a: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900" b="0" i="0" u="none" strike="noStrike">
                          <a:latin typeface="Arial"/>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900" b="0" i="0" u="none" strike="noStrike">
                          <a:latin typeface="Arial"/>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900" b="0" i="0" u="none" strike="noStrike">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900" b="0" i="0" u="none" strike="noStrike">
                          <a:latin typeface="Arial"/>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900" b="0" i="0" u="none" strike="noStrike" dirty="0">
                          <a:latin typeface="Arial"/>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620688"/>
            <a:ext cx="9144000" cy="1143000"/>
          </a:xfrm>
        </p:spPr>
        <p:txBody>
          <a:bodyPr/>
          <a:lstStyle/>
          <a:p>
            <a:pPr algn="ctr"/>
            <a:r>
              <a:rPr lang="tr-TR" dirty="0" smtClean="0"/>
              <a:t>Seçmeli dersler</a:t>
            </a:r>
            <a:endParaRPr lang="tr-TR" dirty="0"/>
          </a:p>
        </p:txBody>
      </p:sp>
      <p:sp>
        <p:nvSpPr>
          <p:cNvPr id="3" name="2 İçerik Yer Tutucusu"/>
          <p:cNvSpPr>
            <a:spLocks noGrp="1"/>
          </p:cNvSpPr>
          <p:nvPr>
            <p:ph idx="1"/>
          </p:nvPr>
        </p:nvSpPr>
        <p:spPr/>
        <p:txBody>
          <a:bodyPr/>
          <a:lstStyle/>
          <a:p>
            <a:r>
              <a:rPr lang="tr-TR" dirty="0" smtClean="0"/>
              <a:t>Seçmeli dersler bölümümüzde 1. sınıf güz döneminde x, 1. sınıf bahar döneminde x, 2. sınıf güz döneminde x ve 2. sınıf bahar döneminde x tane seçmeli ders almak zorundasınız. </a:t>
            </a:r>
          </a:p>
          <a:p>
            <a:pPr>
              <a:buNone/>
            </a:pPr>
            <a:endParaRPr lang="tr-TR" dirty="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Bölümümüzde Eğitim-Öğretim</a:t>
            </a:r>
            <a:endParaRPr lang="tr-TR" dirty="0"/>
          </a:p>
        </p:txBody>
      </p:sp>
      <p:sp>
        <p:nvSpPr>
          <p:cNvPr id="3" name="2 İçerik Yer Tutucusu"/>
          <p:cNvSpPr>
            <a:spLocks noGrp="1"/>
          </p:cNvSpPr>
          <p:nvPr>
            <p:ph idx="1"/>
          </p:nvPr>
        </p:nvSpPr>
        <p:spPr/>
        <p:txBody>
          <a:bodyPr/>
          <a:lstStyle/>
          <a:p>
            <a:pPr algn="just"/>
            <a:r>
              <a:rPr lang="tr-TR" dirty="0" smtClean="0"/>
              <a:t>Mezun olan öğrencilerimiz </a:t>
            </a:r>
            <a:r>
              <a:rPr lang="tr-TR" dirty="0" err="1" smtClean="0"/>
              <a:t>Xxxxxxxxxxxxxxxxxxxxx</a:t>
            </a:r>
            <a:r>
              <a:rPr lang="tr-TR" dirty="0" smtClean="0"/>
              <a:t> </a:t>
            </a:r>
            <a:r>
              <a:rPr lang="tr-TR" dirty="0" err="1" smtClean="0"/>
              <a:t>ünvanını</a:t>
            </a:r>
            <a:r>
              <a:rPr lang="tr-TR" dirty="0" smtClean="0"/>
              <a:t> alırlar. </a:t>
            </a:r>
          </a:p>
          <a:p>
            <a:pPr algn="just"/>
            <a:r>
              <a:rPr lang="tr-TR" dirty="0" smtClean="0"/>
              <a:t>Azami öğretim süremiz 4 yıldır. Azami eğitim süresini aşan öğrencilerimiz üniversitemizin ön lisans ve lisans eğitim–öğretim ve sınav yönetmeliğine 12 maddesine uyarınca gerekli uygulamalar yapılır.</a:t>
            </a:r>
            <a:endParaRPr lang="tr-TR"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Bölümümüzde Eğitim-Öğretim</a:t>
            </a:r>
            <a:endParaRPr lang="tr-TR" dirty="0"/>
          </a:p>
        </p:txBody>
      </p:sp>
      <p:sp>
        <p:nvSpPr>
          <p:cNvPr id="3" name="2 İçerik Yer Tutucusu"/>
          <p:cNvSpPr>
            <a:spLocks noGrp="1"/>
          </p:cNvSpPr>
          <p:nvPr>
            <p:ph idx="1"/>
          </p:nvPr>
        </p:nvSpPr>
        <p:spPr/>
        <p:txBody>
          <a:bodyPr/>
          <a:lstStyle/>
          <a:p>
            <a:r>
              <a:rPr lang="tr-TR" dirty="0" smtClean="0"/>
              <a:t>Mezun olan öğrencilerin genel yeterlilikleri</a:t>
            </a:r>
          </a:p>
          <a:p>
            <a:r>
              <a:rPr lang="tr-TR" dirty="0" err="1" smtClean="0"/>
              <a:t>Xxx</a:t>
            </a:r>
            <a:r>
              <a:rPr lang="tr-TR" dirty="0" smtClean="0"/>
              <a:t> </a:t>
            </a:r>
          </a:p>
          <a:p>
            <a:r>
              <a:rPr lang="tr-TR" dirty="0" err="1" smtClean="0"/>
              <a:t>Xxx</a:t>
            </a:r>
            <a:endParaRPr lang="tr-TR" dirty="0" smtClean="0"/>
          </a:p>
          <a:p>
            <a:r>
              <a:rPr lang="tr-TR" dirty="0" err="1" smtClean="0"/>
              <a:t>Xxx</a:t>
            </a:r>
            <a:endParaRPr lang="tr-TR" dirty="0" smtClean="0"/>
          </a:p>
          <a:p>
            <a:r>
              <a:rPr lang="tr-TR" dirty="0" err="1" smtClean="0"/>
              <a:t>Xxx</a:t>
            </a:r>
            <a:endParaRPr lang="tr-TR" dirty="0" smtClean="0"/>
          </a:p>
          <a:p>
            <a:r>
              <a:rPr lang="tr-TR" dirty="0" err="1" smtClean="0"/>
              <a:t>Xxx</a:t>
            </a:r>
            <a:endParaRPr lang="tr-TR" dirty="0" smtClean="0"/>
          </a:p>
          <a:p>
            <a:r>
              <a:rPr lang="tr-TR" dirty="0" err="1" smtClean="0"/>
              <a:t>Xxx</a:t>
            </a:r>
            <a:r>
              <a:rPr lang="tr-TR" dirty="0" smtClean="0"/>
              <a:t> </a:t>
            </a:r>
            <a:endParaRPr lang="tr-TR" dirty="0"/>
          </a:p>
        </p:txBody>
      </p:sp>
      <p:sp>
        <p:nvSpPr>
          <p:cNvPr id="4" name="3 Metin kutusu"/>
          <p:cNvSpPr txBox="1"/>
          <p:nvPr/>
        </p:nvSpPr>
        <p:spPr>
          <a:xfrm>
            <a:off x="323528" y="5805264"/>
            <a:ext cx="8725915" cy="646331"/>
          </a:xfrm>
          <a:prstGeom prst="rect">
            <a:avLst/>
          </a:prstGeom>
          <a:noFill/>
        </p:spPr>
        <p:txBody>
          <a:bodyPr wrap="none" rtlCol="0">
            <a:spAutoFit/>
          </a:bodyPr>
          <a:lstStyle/>
          <a:p>
            <a:r>
              <a:rPr lang="tr-TR" dirty="0" smtClean="0"/>
              <a:t>Not: Bu sayfa örnek olarak verilmiştir. Yeterlilikler bölümü için tek sayfa yetmeyebilir.</a:t>
            </a:r>
          </a:p>
          <a:p>
            <a:r>
              <a:rPr lang="tr-TR" dirty="0" smtClean="0"/>
              <a:t>Bölüm başkanları sayfayı </a:t>
            </a:r>
            <a:r>
              <a:rPr lang="tr-TR" dirty="0" err="1" smtClean="0"/>
              <a:t>kopyalıyarak</a:t>
            </a:r>
            <a:r>
              <a:rPr lang="tr-TR" dirty="0" smtClean="0"/>
              <a:t> çoğaltabilirler</a:t>
            </a:r>
            <a:endParaRPr lang="tr-TR"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Bölümümüzde Eğitim-Öğretim</a:t>
            </a:r>
            <a:endParaRPr lang="tr-TR" dirty="0"/>
          </a:p>
        </p:txBody>
      </p:sp>
      <p:sp>
        <p:nvSpPr>
          <p:cNvPr id="3" name="2 İçerik Yer Tutucusu"/>
          <p:cNvSpPr>
            <a:spLocks noGrp="1"/>
          </p:cNvSpPr>
          <p:nvPr>
            <p:ph idx="1"/>
          </p:nvPr>
        </p:nvSpPr>
        <p:spPr/>
        <p:txBody>
          <a:bodyPr/>
          <a:lstStyle/>
          <a:p>
            <a:r>
              <a:rPr lang="tr-TR" dirty="0" smtClean="0"/>
              <a:t>Mezun olan öğrencilerimizin iş alanları;</a:t>
            </a:r>
          </a:p>
          <a:p>
            <a:r>
              <a:rPr lang="tr-TR" dirty="0" err="1" smtClean="0"/>
              <a:t>Xxx</a:t>
            </a:r>
            <a:endParaRPr lang="tr-TR" dirty="0" smtClean="0"/>
          </a:p>
          <a:p>
            <a:r>
              <a:rPr lang="tr-TR" dirty="0" err="1" smtClean="0"/>
              <a:t>Xxx</a:t>
            </a:r>
            <a:endParaRPr lang="tr-TR" dirty="0" smtClean="0"/>
          </a:p>
          <a:p>
            <a:r>
              <a:rPr lang="tr-TR" dirty="0" err="1" smtClean="0"/>
              <a:t>Xxx</a:t>
            </a:r>
            <a:endParaRPr lang="tr-TR" dirty="0" smtClean="0"/>
          </a:p>
          <a:p>
            <a:r>
              <a:rPr lang="tr-TR" dirty="0" err="1" smtClean="0"/>
              <a:t>Xxx</a:t>
            </a:r>
            <a:endParaRPr lang="tr-TR" dirty="0" smtClean="0"/>
          </a:p>
          <a:p>
            <a:r>
              <a:rPr lang="tr-TR" dirty="0" err="1" smtClean="0"/>
              <a:t>Xxx</a:t>
            </a:r>
            <a:endParaRPr lang="tr-TR" dirty="0" smtClean="0"/>
          </a:p>
          <a:p>
            <a:r>
              <a:rPr lang="tr-TR" dirty="0" err="1" smtClean="0"/>
              <a:t>Xxx</a:t>
            </a:r>
            <a:endParaRPr lang="tr-TR" dirty="0" smtClean="0"/>
          </a:p>
          <a:p>
            <a:r>
              <a:rPr lang="tr-TR" dirty="0" err="1" smtClean="0"/>
              <a:t>Xxx</a:t>
            </a:r>
            <a:endParaRPr lang="tr-TR" dirty="0" smtClean="0"/>
          </a:p>
          <a:p>
            <a:r>
              <a:rPr lang="tr-TR" dirty="0" err="1" smtClean="0"/>
              <a:t>xxx</a:t>
            </a:r>
            <a:endParaRPr lang="tr-TR" dirty="0" smtClean="0"/>
          </a:p>
          <a:p>
            <a:endParaRPr lang="tr-TR" dirty="0" smtClean="0"/>
          </a:p>
          <a:p>
            <a:pPr>
              <a:buNone/>
            </a:pPr>
            <a:endParaRPr lang="tr-TR"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332656"/>
            <a:ext cx="9144000" cy="1143000"/>
          </a:xfrm>
        </p:spPr>
        <p:txBody>
          <a:bodyPr/>
          <a:lstStyle/>
          <a:p>
            <a:pPr algn="ctr"/>
            <a:r>
              <a:rPr lang="tr-TR" dirty="0" smtClean="0"/>
              <a:t>Okulumuzda Sınav Sistemi </a:t>
            </a:r>
            <a:endParaRPr lang="tr-TR" dirty="0"/>
          </a:p>
        </p:txBody>
      </p:sp>
      <p:sp>
        <p:nvSpPr>
          <p:cNvPr id="3" name="2 İçerik Yer Tutucusu"/>
          <p:cNvSpPr>
            <a:spLocks noGrp="1"/>
          </p:cNvSpPr>
          <p:nvPr>
            <p:ph idx="1"/>
          </p:nvPr>
        </p:nvSpPr>
        <p:spPr>
          <a:xfrm>
            <a:off x="179512" y="1556792"/>
            <a:ext cx="8568952" cy="4752528"/>
          </a:xfrm>
        </p:spPr>
        <p:txBody>
          <a:bodyPr>
            <a:noAutofit/>
          </a:bodyPr>
          <a:lstStyle/>
          <a:p>
            <a:pPr algn="just"/>
            <a:r>
              <a:rPr lang="tr-TR" sz="2200" dirty="0" smtClean="0"/>
              <a:t>Bir vize ve bir final olarak iki sınav yapılır.</a:t>
            </a:r>
          </a:p>
          <a:p>
            <a:pPr algn="just"/>
            <a:r>
              <a:rPr lang="tr-TR" sz="2200" dirty="0" smtClean="0"/>
              <a:t>Öğrenci bilgi sistemine notlar girilir. Sistem bu notlardan Vizenin %40’ı ve Finalin %60’ı alarak öğrencinin ortalamasını hesaplar. </a:t>
            </a:r>
          </a:p>
          <a:p>
            <a:pPr algn="just"/>
            <a:r>
              <a:rPr lang="tr-TR" sz="2200" dirty="0" smtClean="0"/>
              <a:t>Ders öğretim elemanının ders planlarına göre vize sınavının yüzdelik diliminden ödev, proje veya uygulama notu olarak bölebilir. Bu notlarda sisteme girilir.</a:t>
            </a:r>
          </a:p>
          <a:p>
            <a:pPr algn="just"/>
            <a:r>
              <a:rPr lang="tr-TR" sz="2200" dirty="0" smtClean="0"/>
              <a:t>Sistem notlarınızı bağıl sisteme göre hesaplar ve harf notuna dönüştürür. Bağıl sistem tek ders ve bazı bütünleme sınavlarında geçerli değildir. Bütünleme sınavına 10 öğrenciden daha az öğrenci girerse bağıl hesaplama değil mutlak değerlendirme sistemindeki not aralıklarına göre harf notu alırsınız </a:t>
            </a:r>
          </a:p>
          <a:p>
            <a:pPr algn="just"/>
            <a:r>
              <a:rPr lang="tr-TR" sz="2200" dirty="0" smtClean="0"/>
              <a:t>Bir dersi geçebilmek için vize ve final ortalamasının </a:t>
            </a:r>
            <a:r>
              <a:rPr lang="tr-TR" sz="2200" b="1" dirty="0" smtClean="0"/>
              <a:t>en az 45 </a:t>
            </a:r>
            <a:r>
              <a:rPr lang="tr-TR" sz="2200" dirty="0" smtClean="0"/>
              <a:t>ve final sınav notunun </a:t>
            </a:r>
            <a:r>
              <a:rPr lang="tr-TR" sz="2200" b="1" dirty="0" smtClean="0"/>
              <a:t>en az 50 </a:t>
            </a:r>
            <a:r>
              <a:rPr lang="tr-TR" sz="2200" dirty="0" smtClean="0"/>
              <a:t>olması gerekmektedir.</a:t>
            </a:r>
          </a:p>
          <a:p>
            <a:pPr algn="just"/>
            <a:endParaRPr lang="tr-TR"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332656"/>
            <a:ext cx="9144000" cy="1143000"/>
          </a:xfrm>
        </p:spPr>
        <p:txBody>
          <a:bodyPr/>
          <a:lstStyle/>
          <a:p>
            <a:pPr algn="ctr"/>
            <a:r>
              <a:rPr lang="tr-TR" dirty="0" smtClean="0"/>
              <a:t>Okulumuzda Sınav Sistemi </a:t>
            </a:r>
            <a:endParaRPr lang="tr-TR" dirty="0"/>
          </a:p>
        </p:txBody>
      </p:sp>
      <p:sp>
        <p:nvSpPr>
          <p:cNvPr id="3" name="2 İçerik Yer Tutucusu"/>
          <p:cNvSpPr>
            <a:spLocks noGrp="1"/>
          </p:cNvSpPr>
          <p:nvPr>
            <p:ph idx="1"/>
          </p:nvPr>
        </p:nvSpPr>
        <p:spPr>
          <a:xfrm>
            <a:off x="179512" y="1556792"/>
            <a:ext cx="8568952" cy="5040560"/>
          </a:xfrm>
        </p:spPr>
        <p:txBody>
          <a:bodyPr>
            <a:noAutofit/>
          </a:bodyPr>
          <a:lstStyle/>
          <a:p>
            <a:pPr algn="just"/>
            <a:r>
              <a:rPr lang="tr-TR" sz="2400" dirty="0" smtClean="0"/>
              <a:t>Yıl sonunda üniversite </a:t>
            </a:r>
            <a:r>
              <a:rPr lang="tr-TR" sz="2400" b="1" dirty="0" err="1" smtClean="0"/>
              <a:t>senetosunun</a:t>
            </a:r>
            <a:r>
              <a:rPr lang="tr-TR" sz="2400" dirty="0" smtClean="0"/>
              <a:t> alacağı karara göre bütünleme sınavları olabilir. Fakat bu mecburiyet değildir. Öğrencilerimizin bütünleme sınavına kalmadan geçmesi bölüm hocaları olarak</a:t>
            </a:r>
            <a:r>
              <a:rPr lang="tr-TR" sz="2400" b="1" dirty="0" smtClean="0"/>
              <a:t> </a:t>
            </a:r>
            <a:r>
              <a:rPr lang="tr-TR" sz="2400" b="1" dirty="0" err="1" smtClean="0"/>
              <a:t>teminnimizdir</a:t>
            </a:r>
            <a:r>
              <a:rPr lang="tr-TR" sz="2400" b="1" dirty="0" smtClean="0"/>
              <a:t>. </a:t>
            </a:r>
          </a:p>
          <a:p>
            <a:pPr algn="just"/>
            <a:r>
              <a:rPr lang="tr-TR" sz="2400" dirty="0" smtClean="0"/>
              <a:t>Bütünleme sınav not hesapları dönem sınav not hesaplarına gibi hesaplanmamaktadır. </a:t>
            </a:r>
          </a:p>
          <a:p>
            <a:pPr algn="just"/>
            <a:r>
              <a:rPr lang="tr-TR" sz="2400" dirty="0" smtClean="0"/>
              <a:t>Rapor alınması durumunda rapor </a:t>
            </a:r>
            <a:r>
              <a:rPr lang="tr-TR" sz="2400" b="1" dirty="0" smtClean="0"/>
              <a:t>sadece vize (</a:t>
            </a:r>
            <a:r>
              <a:rPr lang="tr-TR" sz="2400" b="1" dirty="0" err="1" smtClean="0"/>
              <a:t>arasınav</a:t>
            </a:r>
            <a:r>
              <a:rPr lang="tr-TR" sz="2400" b="1" dirty="0" smtClean="0"/>
              <a:t>) </a:t>
            </a:r>
            <a:r>
              <a:rPr lang="tr-TR" sz="2400" dirty="0" smtClean="0"/>
              <a:t>sınavında geçerlidir. Öğrencinin sınav günü raporlu olması durumunda raporun işleme konulması ile o gün yapılan tüm sınavları iptal olur. Öğrenci raporunu rapor </a:t>
            </a:r>
            <a:r>
              <a:rPr lang="tr-TR" sz="2400" dirty="0" err="1" smtClean="0"/>
              <a:t>tarihden</a:t>
            </a:r>
            <a:r>
              <a:rPr lang="tr-TR" sz="2400" dirty="0" smtClean="0"/>
              <a:t> sonra </a:t>
            </a:r>
            <a:r>
              <a:rPr lang="tr-TR" sz="2400" b="1" dirty="0" smtClean="0"/>
              <a:t>5 iş </a:t>
            </a:r>
            <a:r>
              <a:rPr lang="tr-TR" sz="2400" dirty="0" smtClean="0"/>
              <a:t>günü içerisinde teslim etmesi gerekir. Gecikme durumunda rapor işlemi alınmaz.</a:t>
            </a:r>
            <a:endParaRPr lang="tr-T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692696"/>
            <a:ext cx="9144000" cy="1143000"/>
          </a:xfrm>
        </p:spPr>
        <p:txBody>
          <a:bodyPr>
            <a:normAutofit fontScale="90000"/>
          </a:bodyPr>
          <a:lstStyle/>
          <a:p>
            <a:r>
              <a:rPr lang="tr-TR" dirty="0" smtClean="0"/>
              <a:t>Harf notu nedir ve nasıl hesaplanır. </a:t>
            </a:r>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251520" y="2204864"/>
            <a:ext cx="8552899" cy="3684041"/>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332656"/>
            <a:ext cx="9144000" cy="1143000"/>
          </a:xfrm>
        </p:spPr>
        <p:txBody>
          <a:bodyPr/>
          <a:lstStyle/>
          <a:p>
            <a:pPr algn="ctr"/>
            <a:r>
              <a:rPr lang="tr-TR" dirty="0" smtClean="0"/>
              <a:t>Sınavın uygulanması</a:t>
            </a:r>
            <a:endParaRPr lang="tr-TR" dirty="0"/>
          </a:p>
        </p:txBody>
      </p:sp>
      <p:sp>
        <p:nvSpPr>
          <p:cNvPr id="3" name="2 İçerik Yer Tutucusu"/>
          <p:cNvSpPr>
            <a:spLocks noGrp="1"/>
          </p:cNvSpPr>
          <p:nvPr>
            <p:ph idx="1"/>
          </p:nvPr>
        </p:nvSpPr>
        <p:spPr>
          <a:xfrm>
            <a:off x="395536" y="1772816"/>
            <a:ext cx="8496944" cy="4389120"/>
          </a:xfrm>
        </p:spPr>
        <p:txBody>
          <a:bodyPr>
            <a:normAutofit/>
          </a:bodyPr>
          <a:lstStyle/>
          <a:p>
            <a:pPr algn="just"/>
            <a:r>
              <a:rPr lang="tr-TR" sz="2400" dirty="0" smtClean="0"/>
              <a:t>Sınav takvimi web sitesinde ilan edilmektedir.</a:t>
            </a:r>
          </a:p>
          <a:p>
            <a:pPr algn="just"/>
            <a:r>
              <a:rPr lang="tr-TR" sz="2400" dirty="0" smtClean="0"/>
              <a:t>Sınavlar ilan edildiği tarih ve saatte ilan edilen sınıfta yapılır. </a:t>
            </a:r>
          </a:p>
          <a:p>
            <a:pPr algn="just"/>
            <a:r>
              <a:rPr lang="tr-TR" sz="2400" dirty="0" smtClean="0"/>
              <a:t>Sınav süresinde sınav salonunda bir gözetmen bulunur. Gözetmen sınavın kurallar içerisinde yapılmasını sağlar. Salonda tek sorumlu gözetmendir.</a:t>
            </a:r>
          </a:p>
          <a:p>
            <a:pPr algn="just"/>
            <a:r>
              <a:rPr lang="tr-TR" sz="2400" dirty="0" smtClean="0"/>
              <a:t>Sınavda imza karşılığı yoklama alınır.</a:t>
            </a:r>
          </a:p>
          <a:p>
            <a:pPr algn="just">
              <a:buNone/>
            </a:pPr>
            <a:endParaRPr lang="tr-TR" sz="2400" dirty="0" smtClean="0"/>
          </a:p>
          <a:p>
            <a:pPr algn="just"/>
            <a:endParaRPr lang="tr-T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332656"/>
            <a:ext cx="9144000" cy="1143000"/>
          </a:xfrm>
        </p:spPr>
        <p:txBody>
          <a:bodyPr/>
          <a:lstStyle/>
          <a:p>
            <a:pPr algn="ctr"/>
            <a:r>
              <a:rPr lang="tr-TR" dirty="0" smtClean="0"/>
              <a:t>Sınavın uygulanması</a:t>
            </a:r>
            <a:endParaRPr lang="tr-TR" dirty="0"/>
          </a:p>
        </p:txBody>
      </p:sp>
      <p:sp>
        <p:nvSpPr>
          <p:cNvPr id="3" name="2 İçerik Yer Tutucusu"/>
          <p:cNvSpPr>
            <a:spLocks noGrp="1"/>
          </p:cNvSpPr>
          <p:nvPr>
            <p:ph idx="1"/>
          </p:nvPr>
        </p:nvSpPr>
        <p:spPr>
          <a:xfrm>
            <a:off x="395536" y="1772816"/>
            <a:ext cx="8496944" cy="4389120"/>
          </a:xfrm>
        </p:spPr>
        <p:txBody>
          <a:bodyPr>
            <a:normAutofit fontScale="92500" lnSpcReduction="20000"/>
          </a:bodyPr>
          <a:lstStyle/>
          <a:p>
            <a:pPr algn="just"/>
            <a:r>
              <a:rPr lang="tr-TR" sz="2400" dirty="0" smtClean="0"/>
              <a:t>Sınav salonundan ilk 10 dakika çıkış yasaktır. Geç kalmanız durumunda sadece ilk 10 dakika sınava girebilirsiniz. Bu süreden sonra sınava hiçbir şekilde giremezsiniz. Lütfen sınav salonunda görevlendirilmiş gözetmene bu konuda ısrarcı olmayınız. </a:t>
            </a:r>
          </a:p>
          <a:p>
            <a:pPr algn="just"/>
            <a:r>
              <a:rPr lang="tr-TR" sz="2400" dirty="0" smtClean="0"/>
              <a:t>Sınavın oturma düzenini sınav gözetmeni düzenler.</a:t>
            </a:r>
          </a:p>
          <a:p>
            <a:pPr algn="just"/>
            <a:r>
              <a:rPr lang="tr-TR" sz="2400" dirty="0" smtClean="0"/>
              <a:t>Cep telefonlarının kapalı olması gerekmektedir. Cep telefonunu çıkartan öğrenciye kopya işlemi yapılır.</a:t>
            </a:r>
          </a:p>
          <a:p>
            <a:pPr algn="just"/>
            <a:r>
              <a:rPr lang="tr-TR" sz="2400" dirty="0" smtClean="0"/>
              <a:t>Her türlü alış veriş kesinlikle yasaktır.</a:t>
            </a:r>
          </a:p>
          <a:p>
            <a:pPr algn="just"/>
            <a:r>
              <a:rPr lang="tr-TR" sz="2400" dirty="0" smtClean="0"/>
              <a:t>Sıraların altlarında, yanınızda bulunacak lütfen hiçbir şey bulundurmayın. Yanınızda bulunanları askılara asabilir yada hoca masasına bırakabilirsiniz. Bulunanlardan sorumlu olacağınızı unutmayın</a:t>
            </a:r>
          </a:p>
          <a:p>
            <a:pPr algn="just"/>
            <a:r>
              <a:rPr lang="tr-TR" sz="2400" dirty="0" smtClean="0"/>
              <a:t>Gözetmen her türlü uyarıyı yapabilir veya yasal işlem uygulayabilir.</a:t>
            </a:r>
          </a:p>
          <a:p>
            <a:pPr algn="just">
              <a:buNone/>
            </a:pPr>
            <a:endParaRPr lang="tr-TR" sz="2400" dirty="0" smtClean="0"/>
          </a:p>
          <a:p>
            <a:pPr algn="just"/>
            <a:endParaRPr lang="tr-T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556792"/>
            <a:ext cx="8750206" cy="3168352"/>
          </a:xfrm>
        </p:spPr>
        <p:txBody>
          <a:bodyPr>
            <a:noAutofit/>
          </a:bodyPr>
          <a:lstStyle/>
          <a:p>
            <a:pPr algn="just" fontAlgn="base">
              <a:buNone/>
            </a:pPr>
            <a:endParaRPr lang="tr-TR" dirty="0" smtClean="0">
              <a:latin typeface="+mj-lt"/>
              <a:cs typeface="Times New Roman" pitchFamily="18" charset="0"/>
            </a:endParaRPr>
          </a:p>
          <a:p>
            <a:pPr algn="just" fontAlgn="base">
              <a:buNone/>
            </a:pPr>
            <a:r>
              <a:rPr lang="tr-TR" dirty="0" smtClean="0">
                <a:latin typeface="+mj-lt"/>
                <a:cs typeface="Times New Roman" pitchFamily="18" charset="0"/>
              </a:rPr>
              <a:t>	Yüksekokulumuz 2016-2017 Akademik Yılında I.Öğretim Programlarında </a:t>
            </a:r>
            <a:r>
              <a:rPr lang="tr-TR" b="1" dirty="0" smtClean="0">
                <a:latin typeface="+mj-lt"/>
                <a:cs typeface="Times New Roman" pitchFamily="18" charset="0"/>
              </a:rPr>
              <a:t>958</a:t>
            </a:r>
            <a:r>
              <a:rPr lang="tr-TR" dirty="0" smtClean="0">
                <a:latin typeface="+mj-lt"/>
                <a:cs typeface="Times New Roman" pitchFamily="18" charset="0"/>
              </a:rPr>
              <a:t>, İkinci Öğretim Programlarında </a:t>
            </a:r>
            <a:r>
              <a:rPr lang="tr-TR" b="1" dirty="0" smtClean="0">
                <a:latin typeface="+mj-lt"/>
                <a:cs typeface="Times New Roman" pitchFamily="18" charset="0"/>
              </a:rPr>
              <a:t>700</a:t>
            </a:r>
            <a:r>
              <a:rPr lang="tr-TR" dirty="0" smtClean="0">
                <a:latin typeface="+mj-lt"/>
                <a:cs typeface="Times New Roman" pitchFamily="18" charset="0"/>
              </a:rPr>
              <a:t> olmak üzere </a:t>
            </a:r>
            <a:r>
              <a:rPr lang="tr-TR" b="1" dirty="0" smtClean="0">
                <a:latin typeface="+mj-lt"/>
                <a:cs typeface="Times New Roman" pitchFamily="18" charset="0"/>
              </a:rPr>
              <a:t>1658</a:t>
            </a:r>
            <a:r>
              <a:rPr lang="tr-TR" dirty="0" smtClean="0">
                <a:latin typeface="+mj-lt"/>
                <a:cs typeface="Times New Roman" pitchFamily="18" charset="0"/>
              </a:rPr>
              <a:t> öğrenci ile </a:t>
            </a:r>
            <a:r>
              <a:rPr lang="tr-TR" dirty="0" smtClean="0">
                <a:latin typeface="+mj-lt"/>
              </a:rPr>
              <a:t>yarısı kapalı alan olmak üzere 11.000 metrekarelik bir alanda 15 sınıf, 3 </a:t>
            </a:r>
            <a:r>
              <a:rPr lang="tr-TR" dirty="0" err="1" smtClean="0">
                <a:latin typeface="+mj-lt"/>
              </a:rPr>
              <a:t>labaratuvar</a:t>
            </a:r>
            <a:r>
              <a:rPr lang="tr-TR" dirty="0" smtClean="0">
                <a:latin typeface="+mj-lt"/>
              </a:rPr>
              <a:t> ve 1 atölyede eğitim öğretime devam etmektedir.</a:t>
            </a:r>
          </a:p>
          <a:p>
            <a:pPr algn="just" fontAlgn="base">
              <a:buNone/>
            </a:pPr>
            <a:endParaRPr lang="tr-TR" dirty="0" smtClean="0">
              <a:latin typeface="+mj-lt"/>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Sınav notlarının açıklanması</a:t>
            </a:r>
            <a:endParaRPr lang="tr-TR" dirty="0"/>
          </a:p>
        </p:txBody>
      </p:sp>
      <p:sp>
        <p:nvSpPr>
          <p:cNvPr id="3" name="2 İçerik Yer Tutucusu"/>
          <p:cNvSpPr>
            <a:spLocks noGrp="1"/>
          </p:cNvSpPr>
          <p:nvPr>
            <p:ph idx="1"/>
          </p:nvPr>
        </p:nvSpPr>
        <p:spPr/>
        <p:txBody>
          <a:bodyPr/>
          <a:lstStyle/>
          <a:p>
            <a:pPr algn="just"/>
            <a:r>
              <a:rPr lang="tr-TR" dirty="0" smtClean="0"/>
              <a:t>Öğretim elemanı </a:t>
            </a:r>
            <a:r>
              <a:rPr lang="tr-TR" dirty="0" err="1" smtClean="0"/>
              <a:t>OBS’den</a:t>
            </a:r>
            <a:r>
              <a:rPr lang="tr-TR" dirty="0" smtClean="0"/>
              <a:t> notlarınızı ilan edecektir. Notlarınızı </a:t>
            </a:r>
            <a:r>
              <a:rPr lang="tr-TR" dirty="0" err="1" smtClean="0"/>
              <a:t>OBS</a:t>
            </a:r>
            <a:r>
              <a:rPr lang="tr-TR" dirty="0" smtClean="0"/>
              <a:t> sistemi üzerinden takip ediniz. Notunuzda bir hata olduğunu düşünüyorsanız okul öğrenci işlerindeki matbu evrakı doldurarak notunuza </a:t>
            </a:r>
            <a:r>
              <a:rPr lang="tr-TR" b="1" dirty="0" smtClean="0"/>
              <a:t>yasal süre (sınav sonucu ilanını izleyen 3 iş günü) </a:t>
            </a:r>
            <a:r>
              <a:rPr lang="tr-TR" dirty="0" smtClean="0"/>
              <a:t>içerisinde itiraz etme hakkınız vardır. </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1143000"/>
          </a:xfrm>
        </p:spPr>
        <p:txBody>
          <a:bodyPr/>
          <a:lstStyle/>
          <a:p>
            <a:pPr algn="ctr"/>
            <a:r>
              <a:rPr lang="tr-TR" dirty="0" smtClean="0"/>
              <a:t>Mezuniyet şartları</a:t>
            </a:r>
            <a:endParaRPr lang="tr-TR" dirty="0"/>
          </a:p>
        </p:txBody>
      </p:sp>
      <p:sp>
        <p:nvSpPr>
          <p:cNvPr id="3" name="2 İçerik Yer Tutucusu"/>
          <p:cNvSpPr>
            <a:spLocks noGrp="1"/>
          </p:cNvSpPr>
          <p:nvPr>
            <p:ph idx="1"/>
          </p:nvPr>
        </p:nvSpPr>
        <p:spPr/>
        <p:txBody>
          <a:bodyPr>
            <a:normAutofit fontScale="92500" lnSpcReduction="20000"/>
          </a:bodyPr>
          <a:lstStyle/>
          <a:p>
            <a:pPr algn="just"/>
            <a:r>
              <a:rPr lang="tr-TR" dirty="0" smtClean="0"/>
              <a:t>Mezun olabilmeniz için </a:t>
            </a:r>
          </a:p>
          <a:p>
            <a:pPr marL="514350" indent="-514350" algn="just">
              <a:buAutoNum type="arabicPeriod"/>
            </a:pPr>
            <a:r>
              <a:rPr lang="tr-TR" dirty="0" smtClean="0"/>
              <a:t>Toplamda 120 </a:t>
            </a:r>
            <a:r>
              <a:rPr lang="tr-TR" dirty="0" err="1" smtClean="0"/>
              <a:t>ECTS’lik</a:t>
            </a:r>
            <a:r>
              <a:rPr lang="tr-TR" dirty="0" smtClean="0"/>
              <a:t> zorunlu ve seçmeli ders almanız, </a:t>
            </a:r>
          </a:p>
          <a:p>
            <a:pPr marL="514350" indent="-514350" algn="just">
              <a:buAutoNum type="arabicPeriod"/>
            </a:pPr>
            <a:r>
              <a:rPr lang="tr-TR" dirty="0" smtClean="0"/>
              <a:t>Okula giriş yılınıza göre bölüm ders planınızda almanız gereken zorunlu ve seçmeli tüm dersleri en az ile vermeniz, </a:t>
            </a:r>
            <a:r>
              <a:rPr lang="tr-TR" dirty="0" err="1" smtClean="0"/>
              <a:t>DD</a:t>
            </a:r>
            <a:endParaRPr lang="tr-TR" dirty="0" smtClean="0"/>
          </a:p>
          <a:p>
            <a:pPr marL="514350" indent="-514350" algn="just">
              <a:buAutoNum type="arabicPeriod"/>
            </a:pPr>
            <a:r>
              <a:rPr lang="tr-TR" dirty="0" smtClean="0"/>
              <a:t>Genel not ortalamanızın en az 2.0 olması,</a:t>
            </a:r>
          </a:p>
          <a:p>
            <a:pPr marL="514350" indent="-514350" algn="just">
              <a:buAutoNum type="arabicPeriod"/>
            </a:pPr>
            <a:r>
              <a:rPr lang="tr-TR" dirty="0" smtClean="0"/>
              <a:t>Stajınızı başarı ile tamamlamanız gerekmektedir.</a:t>
            </a:r>
          </a:p>
          <a:p>
            <a:pPr marL="514350" indent="-514350" algn="just">
              <a:buNone/>
            </a:pPr>
            <a:r>
              <a:rPr lang="tr-TR" dirty="0" smtClean="0"/>
              <a:t>	( Tüm dersleri </a:t>
            </a:r>
            <a:r>
              <a:rPr lang="tr-TR" dirty="0" err="1" smtClean="0"/>
              <a:t>DD</a:t>
            </a:r>
            <a:r>
              <a:rPr lang="tr-TR" dirty="0" smtClean="0"/>
              <a:t> ile geçemezsiniz. </a:t>
            </a:r>
            <a:r>
              <a:rPr lang="tr-TR" dirty="0" err="1" smtClean="0"/>
              <a:t>DD</a:t>
            </a:r>
            <a:r>
              <a:rPr lang="tr-TR" dirty="0" smtClean="0"/>
              <a:t> sadece şartlı geçme notudur ve bir dersi </a:t>
            </a:r>
            <a:r>
              <a:rPr lang="tr-TR" dirty="0" err="1" smtClean="0"/>
              <a:t>DD</a:t>
            </a:r>
            <a:r>
              <a:rPr lang="tr-TR" dirty="0" smtClean="0"/>
              <a:t> ile geçmeniz için ortalamanızın en az 1.80 olması gerekir. </a:t>
            </a:r>
            <a:r>
              <a:rPr lang="tr-TR" dirty="0" err="1" smtClean="0"/>
              <a:t>DD</a:t>
            </a:r>
            <a:r>
              <a:rPr lang="tr-TR" dirty="0" smtClean="0"/>
              <a:t> notunuzu çok olması durumunda not ortalamanız 2.00 barajını geçemeyebilir. Bu durumda mezun olamayabilirsiniz)  </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76672"/>
            <a:ext cx="9144000" cy="1143000"/>
          </a:xfrm>
        </p:spPr>
        <p:txBody>
          <a:bodyPr/>
          <a:lstStyle/>
          <a:p>
            <a:pPr algn="ctr"/>
            <a:r>
              <a:rPr lang="tr-TR" dirty="0" smtClean="0"/>
              <a:t>Akademik takvim nedir ?</a:t>
            </a:r>
            <a:endParaRPr lang="tr-TR" dirty="0"/>
          </a:p>
        </p:txBody>
      </p:sp>
      <p:sp>
        <p:nvSpPr>
          <p:cNvPr id="3" name="2 İçerik Yer Tutucusu"/>
          <p:cNvSpPr>
            <a:spLocks noGrp="1"/>
          </p:cNvSpPr>
          <p:nvPr>
            <p:ph idx="1"/>
          </p:nvPr>
        </p:nvSpPr>
        <p:spPr>
          <a:xfrm>
            <a:off x="457200" y="1935480"/>
            <a:ext cx="8229600" cy="2717656"/>
          </a:xfrm>
        </p:spPr>
        <p:txBody>
          <a:bodyPr>
            <a:normAutofit fontScale="92500" lnSpcReduction="10000"/>
          </a:bodyPr>
          <a:lstStyle/>
          <a:p>
            <a:pPr algn="just"/>
            <a:r>
              <a:rPr lang="tr-TR" dirty="0" smtClean="0"/>
              <a:t>Okulumuzla ilgili tüm önemli tarihler (kayıt işlemleri, ders seçimi, ders onayları vb.) bu takvimde belirtilmektedir.</a:t>
            </a:r>
          </a:p>
          <a:p>
            <a:pPr algn="just"/>
            <a:r>
              <a:rPr lang="tr-TR" dirty="0" smtClean="0"/>
              <a:t>Derslerin başlangıç tarihi yine bu takvimde yer almaktadır.</a:t>
            </a:r>
          </a:p>
          <a:p>
            <a:pPr algn="just"/>
            <a:r>
              <a:rPr lang="tr-TR" dirty="0" smtClean="0"/>
              <a:t>Akademik takvimde belirtilen zamanlarda yapılmayan işlemlerden öğrenci mesuldür.</a:t>
            </a:r>
          </a:p>
          <a:p>
            <a:pPr algn="just"/>
            <a:r>
              <a:rPr lang="tr-TR" dirty="0" smtClean="0"/>
              <a:t>Tarihi geçen işlemler için ısrarcı olunmamalıdır.</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87624" y="116632"/>
            <a:ext cx="6864158" cy="659735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15616" y="764704"/>
            <a:ext cx="7546439" cy="568863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836712"/>
            <a:ext cx="8229600" cy="1143000"/>
          </a:xfrm>
        </p:spPr>
        <p:txBody>
          <a:bodyPr>
            <a:normAutofit fontScale="90000"/>
          </a:bodyPr>
          <a:lstStyle/>
          <a:p>
            <a:pPr algn="ctr"/>
            <a:r>
              <a:rPr lang="tr-TR" dirty="0" smtClean="0"/>
              <a:t>Dönem başlarında ders seçim işlemi</a:t>
            </a:r>
            <a:endParaRPr lang="tr-TR" dirty="0"/>
          </a:p>
        </p:txBody>
      </p:sp>
      <p:sp>
        <p:nvSpPr>
          <p:cNvPr id="3" name="2 İçerik Yer Tutucusu"/>
          <p:cNvSpPr>
            <a:spLocks noGrp="1"/>
          </p:cNvSpPr>
          <p:nvPr>
            <p:ph idx="1"/>
          </p:nvPr>
        </p:nvSpPr>
        <p:spPr/>
        <p:txBody>
          <a:bodyPr/>
          <a:lstStyle/>
          <a:p>
            <a:pPr algn="just"/>
            <a:r>
              <a:rPr lang="tr-TR" dirty="0" smtClean="0"/>
              <a:t>Okulumuza ilk kayıt dönemlerinde bizler tarafından yapılmış olan ders seçiminiz ikinci dönemin başında sizin tarafınızdan yapılacak olup daha sonraki yıllarda ders seçimi sizin sorumluluğunuzdadır. Ders seçimini </a:t>
            </a:r>
            <a:r>
              <a:rPr lang="tr-TR" dirty="0" err="1" smtClean="0"/>
              <a:t>OBS’den</a:t>
            </a:r>
            <a:r>
              <a:rPr lang="tr-TR" dirty="0" smtClean="0"/>
              <a:t> yapıp danışmanınızın onayına göndermeniz gerekmektedir. </a:t>
            </a:r>
          </a:p>
          <a:p>
            <a:pPr algn="just"/>
            <a:r>
              <a:rPr lang="tr-TR" dirty="0" smtClean="0"/>
              <a:t>Ders seçimlerinde ders planınıza bakarak yönetmeliğin izin verdiği kredi esasları dikkate alınır. Lütfen </a:t>
            </a:r>
            <a:r>
              <a:rPr lang="tr-TR" dirty="0" err="1" smtClean="0"/>
              <a:t>obs</a:t>
            </a:r>
            <a:r>
              <a:rPr lang="tr-TR" dirty="0" smtClean="0"/>
              <a:t> ve web sitelerinden ders planlarınıza bakınız. Örnek ders planı bir sonraki sayfadadır.</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899592" y="836712"/>
          <a:ext cx="7344816" cy="5760644"/>
        </p:xfrm>
        <a:graphic>
          <a:graphicData uri="http://schemas.openxmlformats.org/drawingml/2006/table">
            <a:tbl>
              <a:tblPr/>
              <a:tblGrid>
                <a:gridCol w="934400"/>
                <a:gridCol w="3161748"/>
                <a:gridCol w="847479"/>
                <a:gridCol w="440037"/>
                <a:gridCol w="434604"/>
                <a:gridCol w="434604"/>
                <a:gridCol w="505228"/>
                <a:gridCol w="586716"/>
              </a:tblGrid>
              <a:tr h="226744">
                <a:tc gridSpan="8">
                  <a:txBody>
                    <a:bodyPr/>
                    <a:lstStyle/>
                    <a:p>
                      <a:pPr algn="ctr" fontAlgn="b"/>
                      <a:r>
                        <a:rPr lang="tr-TR" sz="1200" b="1" i="0" u="none" strike="noStrike">
                          <a:latin typeface="Arial Tur"/>
                        </a:rPr>
                        <a:t>1. SINIF 1. YARIYIL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42263">
                <a:tc>
                  <a:txBody>
                    <a:bodyPr/>
                    <a:lstStyle/>
                    <a:p>
                      <a:pPr algn="l" fontAlgn="ctr"/>
                      <a:r>
                        <a:rPr lang="tr-TR" sz="1200" b="1" i="0" u="none" strike="noStrike">
                          <a:latin typeface="Arial Tur"/>
                        </a:rPr>
                        <a:t>DERS KODU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a:latin typeface="Arial Tur"/>
                        </a:rPr>
                        <a:t>DERSİN ADI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Kategori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1" i="0" u="none" strike="noStrike">
                          <a:latin typeface="Arial Tur"/>
                        </a:rPr>
                        <a:t>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200" b="1" i="0" u="none" strike="noStrike">
                          <a:latin typeface="Arial Tur"/>
                        </a:rPr>
                        <a:t>ECTS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263">
                <a:tc>
                  <a:txBody>
                    <a:bodyPr/>
                    <a:lstStyle/>
                    <a:p>
                      <a:pPr algn="l" fontAlgn="ctr"/>
                      <a:r>
                        <a:rPr lang="tr-TR" sz="1200" b="0" i="0" u="none" strike="noStrike">
                          <a:latin typeface="Arial Tur"/>
                        </a:rPr>
                        <a:t>ITH1120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Mikro Ekonomi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2263">
                <a:tc>
                  <a:txBody>
                    <a:bodyPr/>
                    <a:lstStyle/>
                    <a:p>
                      <a:pPr algn="l" fontAlgn="ctr"/>
                      <a:r>
                        <a:rPr lang="tr-TR" sz="1200" b="0" i="0" u="none" strike="noStrike">
                          <a:latin typeface="Arial Tur"/>
                        </a:rPr>
                        <a:t>ISL1109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Genel İşletme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2263">
                <a:tc>
                  <a:txBody>
                    <a:bodyPr/>
                    <a:lstStyle/>
                    <a:p>
                      <a:pPr algn="l" fontAlgn="ctr"/>
                      <a:r>
                        <a:rPr lang="tr-TR" sz="1200" b="0" i="0" u="none" strike="noStrike">
                          <a:latin typeface="Arial Tur"/>
                        </a:rPr>
                        <a:t>ISL1105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Temel Hukuk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2263">
                <a:tc>
                  <a:txBody>
                    <a:bodyPr/>
                    <a:lstStyle/>
                    <a:p>
                      <a:pPr algn="l" fontAlgn="ctr"/>
                      <a:r>
                        <a:rPr lang="tr-TR" sz="1200" b="0" i="0" u="none" strike="noStrike">
                          <a:latin typeface="Arial Tur"/>
                        </a:rPr>
                        <a:t>BMV1103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Genel Muhasebe 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2263">
                <a:tc>
                  <a:txBody>
                    <a:bodyPr/>
                    <a:lstStyle/>
                    <a:p>
                      <a:pPr algn="l" fontAlgn="ctr"/>
                      <a:r>
                        <a:rPr lang="tr-TR" sz="1200" b="0" i="0" u="none" strike="noStrike">
                          <a:latin typeface="Arial Tur"/>
                        </a:rPr>
                        <a:t>ITH1124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Dış Ticaret İşlemleri 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2263">
                <a:tc>
                  <a:txBody>
                    <a:bodyPr/>
                    <a:lstStyle/>
                    <a:p>
                      <a:pPr algn="l" fontAlgn="ctr"/>
                      <a:r>
                        <a:rPr lang="tr-TR" sz="1200" b="0" i="0" u="none" strike="noStrike">
                          <a:latin typeface="Arial Tur"/>
                        </a:rPr>
                        <a:t>ISL1106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Bilgi ve İletişim Teknikleri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Arial Tur"/>
                        </a:rPr>
                        <a:t>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263">
                <a:tc gridSpan="3">
                  <a:txBody>
                    <a:bodyPr/>
                    <a:lstStyle/>
                    <a:p>
                      <a:pPr algn="ctr" fontAlgn="ctr"/>
                      <a:r>
                        <a:rPr lang="tr-TR" sz="1200" b="1" i="0" u="none" strike="noStrike">
                          <a:solidFill>
                            <a:srgbClr val="000000"/>
                          </a:solidFill>
                          <a:latin typeface="Arial"/>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a:latin typeface="Arial Tur"/>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18,0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44">
                <a:tc gridSpan="7">
                  <a:txBody>
                    <a:bodyPr/>
                    <a:lstStyle/>
                    <a:p>
                      <a:pPr algn="ctr" fontAlgn="ctr"/>
                      <a:r>
                        <a:rPr lang="tr-TR" sz="1200" b="1" i="0" u="none" strike="noStrike">
                          <a:solidFill>
                            <a:srgbClr val="000000"/>
                          </a:solidFill>
                          <a:latin typeface="Arial"/>
                        </a:rPr>
                        <a:t>STAJ</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263">
                <a:tc>
                  <a:txBody>
                    <a:bodyPr/>
                    <a:lstStyle/>
                    <a:p>
                      <a:pPr algn="l" fontAlgn="ctr"/>
                      <a:r>
                        <a:rPr lang="tr-TR" sz="1200" b="0" i="0" u="none" strike="noStrike">
                          <a:latin typeface="Arial Tur"/>
                        </a:rPr>
                        <a:t>AIT1101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Atatürk İlkeleri ve İnkılap Tarihi-1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Arial"/>
                        </a:rPr>
                        <a:t>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2263">
                <a:tc>
                  <a:txBody>
                    <a:bodyPr/>
                    <a:lstStyle/>
                    <a:p>
                      <a:pPr algn="l" fontAlgn="ctr"/>
                      <a:r>
                        <a:rPr lang="tr-TR" sz="1200" b="0" i="0" u="none" strike="noStrike">
                          <a:latin typeface="Arial Tur"/>
                        </a:rPr>
                        <a:t>TDI1101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Türk Dili-1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Arial"/>
                        </a:rPr>
                        <a:t>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2263">
                <a:tc>
                  <a:txBody>
                    <a:bodyPr/>
                    <a:lstStyle/>
                    <a:p>
                      <a:pPr algn="l" fontAlgn="ctr"/>
                      <a:r>
                        <a:rPr lang="tr-TR" sz="1200" b="0" i="0" u="none" strike="noStrike">
                          <a:latin typeface="Arial Tur"/>
                        </a:rPr>
                        <a:t>YDI1101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Arial Tur"/>
                        </a:rPr>
                        <a:t>Yabancı Dil (İngilizce)-1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latin typeface="Arial"/>
                        </a:rPr>
                        <a:t>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263">
                <a:tc gridSpan="3">
                  <a:txBody>
                    <a:bodyPr/>
                    <a:lstStyle/>
                    <a:p>
                      <a:pPr algn="ctr" fontAlgn="ctr"/>
                      <a:r>
                        <a:rPr lang="tr-TR" sz="1200" b="1" i="0" u="none" strike="noStrike">
                          <a:latin typeface="Arial Tur"/>
                        </a:rPr>
                        <a:t>GENEL 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a:latin typeface="Arial Tur"/>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a:latin typeface="Arial Tur"/>
                        </a:rPr>
                        <a:t>24,0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latin typeface="Arial Tur"/>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64704"/>
            <a:ext cx="9144000" cy="1287016"/>
          </a:xfrm>
        </p:spPr>
        <p:txBody>
          <a:bodyPr>
            <a:normAutofit fontScale="90000"/>
          </a:bodyPr>
          <a:lstStyle/>
          <a:p>
            <a:pPr algn="ctr"/>
            <a:r>
              <a:rPr lang="tr-TR" dirty="0" smtClean="0"/>
              <a:t>Dönem başlarında ders seçim işlemi</a:t>
            </a:r>
            <a:endParaRPr lang="tr-TR" dirty="0"/>
          </a:p>
        </p:txBody>
      </p:sp>
      <p:sp>
        <p:nvSpPr>
          <p:cNvPr id="3" name="2 İçerik Yer Tutucusu"/>
          <p:cNvSpPr>
            <a:spLocks noGrp="1"/>
          </p:cNvSpPr>
          <p:nvPr>
            <p:ph idx="1"/>
          </p:nvPr>
        </p:nvSpPr>
        <p:spPr>
          <a:xfrm>
            <a:off x="395536" y="2060848"/>
            <a:ext cx="8229600" cy="4389120"/>
          </a:xfrm>
        </p:spPr>
        <p:txBody>
          <a:bodyPr>
            <a:normAutofit lnSpcReduction="10000"/>
          </a:bodyPr>
          <a:lstStyle/>
          <a:p>
            <a:pPr algn="just"/>
            <a:r>
              <a:rPr lang="tr-TR" dirty="0" smtClean="0"/>
              <a:t>Ders seçiminde dikkat edilmesi gereken en önemli husus genel not ortalamanıza bağlı alabileceğiniz kredidir.</a:t>
            </a:r>
          </a:p>
          <a:p>
            <a:pPr algn="just"/>
            <a:r>
              <a:rPr lang="tr-TR" dirty="0" smtClean="0"/>
              <a:t>Eğer not ortalamanız 1.</a:t>
            </a:r>
            <a:r>
              <a:rPr lang="tr-TR" dirty="0" err="1" smtClean="0"/>
              <a:t>80’nin</a:t>
            </a:r>
            <a:r>
              <a:rPr lang="tr-TR" dirty="0" smtClean="0"/>
              <a:t> üzerinde ise 30 1.</a:t>
            </a:r>
            <a:r>
              <a:rPr lang="tr-TR" dirty="0" err="1" smtClean="0"/>
              <a:t>80’nin</a:t>
            </a:r>
            <a:r>
              <a:rPr lang="tr-TR" dirty="0" smtClean="0"/>
              <a:t> altında ise 24 kredi alabilirsiniz. </a:t>
            </a:r>
          </a:p>
          <a:p>
            <a:pPr algn="just"/>
            <a:r>
              <a:rPr lang="tr-TR" dirty="0" smtClean="0"/>
              <a:t>Alttan dersleriniz var ve not ortalamanız 1.</a:t>
            </a:r>
            <a:r>
              <a:rPr lang="tr-TR" dirty="0" err="1" smtClean="0"/>
              <a:t>80’nin</a:t>
            </a:r>
            <a:r>
              <a:rPr lang="tr-TR" dirty="0" smtClean="0"/>
              <a:t> altında ise 24 kredi sizin hem alttan hem de normal dönem derslerinizi almanıza yetmeyebilir. Özellikle yüksek kredilik derslerden kalmış ve alttan alacaksanız bu sizin için problem olabilir. Lütfen not ortalamanızı yüksek olması için çalışınız.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836712"/>
            <a:ext cx="8229600" cy="1143000"/>
          </a:xfrm>
        </p:spPr>
        <p:txBody>
          <a:bodyPr>
            <a:normAutofit fontScale="90000"/>
          </a:bodyPr>
          <a:lstStyle/>
          <a:p>
            <a:pPr algn="ctr"/>
            <a:r>
              <a:rPr lang="tr-TR" dirty="0" smtClean="0"/>
              <a:t>Dönem başlarında ders seçim işlemi</a:t>
            </a:r>
            <a:endParaRPr lang="tr-TR" dirty="0"/>
          </a:p>
        </p:txBody>
      </p:sp>
      <p:sp>
        <p:nvSpPr>
          <p:cNvPr id="3" name="2 İçerik Yer Tutucusu"/>
          <p:cNvSpPr>
            <a:spLocks noGrp="1"/>
          </p:cNvSpPr>
          <p:nvPr>
            <p:ph idx="1"/>
          </p:nvPr>
        </p:nvSpPr>
        <p:spPr/>
        <p:txBody>
          <a:bodyPr>
            <a:normAutofit lnSpcReduction="10000"/>
          </a:bodyPr>
          <a:lstStyle/>
          <a:p>
            <a:pPr algn="just"/>
            <a:r>
              <a:rPr lang="tr-TR" dirty="0" smtClean="0"/>
              <a:t>DERS SEÇİMLERİNİZE DİKKAT EDİNİZ. HATALI DERS SEÇİMİNDEN ÖĞRENCİ MESULDÜR. HATALARI EN AZA İNDİRMEK İÇİN DANIŞMANINIZLA </a:t>
            </a:r>
            <a:r>
              <a:rPr lang="tr-TR" dirty="0" err="1" smtClean="0"/>
              <a:t>OBS</a:t>
            </a:r>
            <a:r>
              <a:rPr lang="tr-TR" dirty="0" smtClean="0"/>
              <a:t> ÜZERİNDEN TEMASA GEÇİNİZ. DANIŞMAN ONAYI YAPILMAMIŞ DERS SEÇİMİ GEÇERSİZ SAYILIR </a:t>
            </a:r>
          </a:p>
          <a:p>
            <a:pPr algn="just"/>
            <a:r>
              <a:rPr lang="tr-TR" dirty="0" smtClean="0"/>
              <a:t>Öğrenci geçmiş olduğu dersi not yükseltmek amacıyla tekrar alamaz. Sadece bütün dersleri başarıyla geçtiği halde genel not ortalaması 2.</a:t>
            </a:r>
            <a:r>
              <a:rPr lang="tr-TR" dirty="0" err="1" smtClean="0"/>
              <a:t>0’nin</a:t>
            </a:r>
            <a:r>
              <a:rPr lang="tr-TR" dirty="0" smtClean="0"/>
              <a:t> altında ise geçmiş olduğu dersi not ortalaması yükseltmek için alabilir.</a:t>
            </a: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908720"/>
            <a:ext cx="9144000" cy="1143000"/>
          </a:xfrm>
        </p:spPr>
        <p:txBody>
          <a:bodyPr>
            <a:normAutofit fontScale="90000"/>
          </a:bodyPr>
          <a:lstStyle/>
          <a:p>
            <a:pPr algn="ctr"/>
            <a:r>
              <a:rPr lang="tr-TR" dirty="0" smtClean="0"/>
              <a:t>Dönem başlarında ders seçim işlemi</a:t>
            </a:r>
            <a:endParaRPr lang="tr-TR" dirty="0"/>
          </a:p>
        </p:txBody>
      </p:sp>
      <p:sp>
        <p:nvSpPr>
          <p:cNvPr id="3" name="2 İçerik Yer Tutucusu"/>
          <p:cNvSpPr>
            <a:spLocks noGrp="1"/>
          </p:cNvSpPr>
          <p:nvPr>
            <p:ph idx="1"/>
          </p:nvPr>
        </p:nvSpPr>
        <p:spPr>
          <a:xfrm>
            <a:off x="467544" y="2060848"/>
            <a:ext cx="8229600" cy="4389120"/>
          </a:xfrm>
        </p:spPr>
        <p:txBody>
          <a:bodyPr/>
          <a:lstStyle/>
          <a:p>
            <a:pPr algn="just"/>
            <a:r>
              <a:rPr lang="tr-TR" dirty="0" smtClean="0"/>
              <a:t>İkinci öğretim öğrencileri harç yatırmak zorundalar. Harçlar bu sene için 385 TL olarak belirlenmiştir.</a:t>
            </a:r>
          </a:p>
          <a:p>
            <a:pPr algn="just"/>
            <a:r>
              <a:rPr lang="tr-TR" dirty="0" smtClean="0"/>
              <a:t>Birinci öğretimde olsanız okulunuzu uzatmanız durumunda harç yatırmak zorundasınız. Bu ücret bu yıl için 95 Türk lirasıdır.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Documents and Settings\FIKRET\Desktop\MASAÜSTÜ\Bandırma Myo Resimler\Bandırma Myo Resimler\DSC03453.JPG"/>
          <p:cNvPicPr>
            <a:picLocks noGrp="1"/>
          </p:cNvPicPr>
          <p:nvPr>
            <p:ph idx="1"/>
          </p:nvPr>
        </p:nvPicPr>
        <p:blipFill>
          <a:blip r:embed="rId2" cstate="print"/>
          <a:stretch>
            <a:fillRect/>
          </a:stretch>
        </p:blipFill>
        <p:spPr bwMode="auto">
          <a:xfrm>
            <a:off x="755576" y="1484784"/>
            <a:ext cx="7776864" cy="5184576"/>
          </a:xfrm>
          <a:prstGeom prst="rect">
            <a:avLst/>
          </a:prstGeom>
          <a:noFill/>
          <a:ln w="9525">
            <a:noFill/>
            <a:miter lim="800000"/>
            <a:headEnd/>
            <a:tailEnd/>
          </a:ln>
        </p:spPr>
      </p:pic>
      <p:sp>
        <p:nvSpPr>
          <p:cNvPr id="5" name="1 Başlık"/>
          <p:cNvSpPr txBox="1">
            <a:spLocks/>
          </p:cNvSpPr>
          <p:nvPr/>
        </p:nvSpPr>
        <p:spPr>
          <a:xfrm>
            <a:off x="611560" y="629816"/>
            <a:ext cx="8229600" cy="854968"/>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5000" dirty="0" smtClean="0">
                <a:solidFill>
                  <a:schemeClr val="tx2"/>
                </a:solidFill>
                <a:latin typeface="+mj-lt"/>
                <a:ea typeface="+mj-ea"/>
                <a:cs typeface="+mj-cs"/>
              </a:rPr>
              <a:t>Okulumuzun genel görünümü</a:t>
            </a:r>
            <a:endParaRPr kumimoji="0" lang="tr-TR"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836712"/>
            <a:ext cx="9144000" cy="1143000"/>
          </a:xfrm>
        </p:spPr>
        <p:txBody>
          <a:bodyPr>
            <a:normAutofit fontScale="90000"/>
          </a:bodyPr>
          <a:lstStyle/>
          <a:p>
            <a:pPr algn="ctr"/>
            <a:r>
              <a:rPr lang="tr-TR" dirty="0" err="1" smtClean="0"/>
              <a:t>OBS</a:t>
            </a:r>
            <a:r>
              <a:rPr lang="tr-TR" dirty="0" smtClean="0"/>
              <a:t> nedir? Ders seçimi nasıl yapılır </a:t>
            </a:r>
            <a:endParaRPr lang="tr-TR" dirty="0"/>
          </a:p>
        </p:txBody>
      </p:sp>
      <p:sp>
        <p:nvSpPr>
          <p:cNvPr id="3" name="2 İçerik Yer Tutucusu"/>
          <p:cNvSpPr>
            <a:spLocks noGrp="1"/>
          </p:cNvSpPr>
          <p:nvPr>
            <p:ph idx="1"/>
          </p:nvPr>
        </p:nvSpPr>
        <p:spPr>
          <a:xfrm>
            <a:off x="467544" y="2060848"/>
            <a:ext cx="8229600" cy="4389120"/>
          </a:xfrm>
        </p:spPr>
        <p:txBody>
          <a:bodyPr/>
          <a:lstStyle/>
          <a:p>
            <a:r>
              <a:rPr lang="tr-TR" dirty="0" err="1" smtClean="0"/>
              <a:t>OBS</a:t>
            </a:r>
            <a:r>
              <a:rPr lang="tr-TR" dirty="0" smtClean="0"/>
              <a:t> öğrenci bilgi sistemidir ve öğrenci işlerinden alınacak </a:t>
            </a:r>
            <a:r>
              <a:rPr lang="tr-TR" dirty="0" err="1" smtClean="0"/>
              <a:t>kulllanıcı</a:t>
            </a:r>
            <a:r>
              <a:rPr lang="tr-TR" dirty="0" smtClean="0"/>
              <a:t> adı ve şifre ile öğrenciliğiniz süresinde sizin her türlü ihtiyacınıza cevap verecek veri ve bilgi sistemidir. </a:t>
            </a:r>
          </a:p>
          <a:p>
            <a:r>
              <a:rPr lang="tr-TR" dirty="0" err="1" smtClean="0"/>
              <a:t>OBS’ye</a:t>
            </a:r>
            <a:r>
              <a:rPr lang="tr-TR" dirty="0" smtClean="0"/>
              <a:t> üniversitemiz web sitesinden girebilirsiniz.</a:t>
            </a:r>
          </a:p>
          <a:p>
            <a:r>
              <a:rPr lang="tr-TR" dirty="0" smtClean="0"/>
              <a:t>Yeni kayıt yaptıran öğrencilerimizin </a:t>
            </a:r>
            <a:r>
              <a:rPr lang="tr-TR" dirty="0" err="1" smtClean="0"/>
              <a:t>OBS</a:t>
            </a:r>
            <a:r>
              <a:rPr lang="tr-TR" dirty="0" smtClean="0"/>
              <a:t> </a:t>
            </a:r>
          </a:p>
          <a:p>
            <a:pPr>
              <a:buNone/>
            </a:pPr>
            <a:r>
              <a:rPr lang="tr-TR" dirty="0" smtClean="0"/>
              <a:t>   </a:t>
            </a:r>
            <a:r>
              <a:rPr lang="tr-TR" u="sng" dirty="0" smtClean="0"/>
              <a:t>Kullanıcı Adı:</a:t>
            </a:r>
            <a:r>
              <a:rPr lang="tr-TR" dirty="0" smtClean="0"/>
              <a:t>  Öğrenci Numarası </a:t>
            </a:r>
          </a:p>
          <a:p>
            <a:pPr>
              <a:buNone/>
            </a:pPr>
            <a:r>
              <a:rPr lang="tr-TR" dirty="0" smtClean="0"/>
              <a:t>   </a:t>
            </a:r>
            <a:r>
              <a:rPr lang="tr-TR" u="sng" dirty="0" smtClean="0"/>
              <a:t>Şifreleri:</a:t>
            </a:r>
            <a:r>
              <a:rPr lang="tr-TR" dirty="0" smtClean="0"/>
              <a:t>  T.C. Kimlik Numarasının ilk beş hanesidir. </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6444208" cy="345688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059832" y="3789040"/>
            <a:ext cx="2125950" cy="144016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5404592"/>
            <a:ext cx="2736304" cy="1453408"/>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990593" y="5273824"/>
            <a:ext cx="3153407" cy="1584176"/>
          </a:xfrm>
          <a:prstGeom prst="rect">
            <a:avLst/>
          </a:prstGeom>
          <a:noFill/>
          <a:ln w="9525">
            <a:noFill/>
            <a:miter lim="800000"/>
            <a:headEnd/>
            <a:tailEnd/>
          </a:ln>
        </p:spPr>
      </p:pic>
      <p:cxnSp>
        <p:nvCxnSpPr>
          <p:cNvPr id="11" name="10 Düz Ok Bağlayıcısı"/>
          <p:cNvCxnSpPr/>
          <p:nvPr/>
        </p:nvCxnSpPr>
        <p:spPr>
          <a:xfrm>
            <a:off x="2699792" y="3284984"/>
            <a:ext cx="1152128" cy="1008112"/>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2" name="11 Düz Ok Bağlayıcısı"/>
          <p:cNvCxnSpPr/>
          <p:nvPr/>
        </p:nvCxnSpPr>
        <p:spPr>
          <a:xfrm flipH="1">
            <a:off x="2627784" y="4869160"/>
            <a:ext cx="648072" cy="576064"/>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4" name="13 Düz Ok Bağlayıcısı"/>
          <p:cNvCxnSpPr/>
          <p:nvPr/>
        </p:nvCxnSpPr>
        <p:spPr>
          <a:xfrm flipV="1">
            <a:off x="2915816" y="5949280"/>
            <a:ext cx="3024336" cy="7200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2" name="21 Düz Bağlayıcı"/>
          <p:cNvCxnSpPr/>
          <p:nvPr/>
        </p:nvCxnSpPr>
        <p:spPr>
          <a:xfrm>
            <a:off x="6804248" y="6093296"/>
            <a:ext cx="1512168" cy="0"/>
          </a:xfrm>
          <a:prstGeom prst="line">
            <a:avLst/>
          </a:prstGeom>
          <a:ln>
            <a:solidFill>
              <a:srgbClr val="FF0000"/>
            </a:solidFill>
          </a:ln>
          <a:effectLst>
            <a:glow rad="101600">
              <a:schemeClr val="accent2">
                <a:satMod val="175000"/>
                <a:alpha val="40000"/>
              </a:schemeClr>
            </a:glow>
            <a:outerShdw blurRad="57150" dist="38100" dir="5400000" algn="ctr" rotWithShape="0">
              <a:schemeClr val="accent6">
                <a:shade val="9000"/>
                <a:satMod val="105000"/>
                <a:alpha val="48000"/>
              </a:schemeClr>
            </a:outerShdw>
          </a:effectLst>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r>
              <a:rPr lang="tr-TR" dirty="0" err="1" smtClean="0"/>
              <a:t>OBS’den</a:t>
            </a:r>
            <a:r>
              <a:rPr lang="tr-TR" dirty="0" smtClean="0"/>
              <a:t> ders seçimi ile ilgili bir video anlatımı web sitemizde mevcuttur. İzlemenizi tavsiye ederiz. </a:t>
            </a:r>
          </a:p>
          <a:p>
            <a:pPr algn="just"/>
            <a:r>
              <a:rPr lang="tr-TR" dirty="0" smtClean="0">
                <a:hlinkClick r:id="rId2"/>
              </a:rPr>
              <a:t>http://</a:t>
            </a:r>
            <a:r>
              <a:rPr lang="tr-TR" dirty="0" err="1" smtClean="0">
                <a:hlinkClick r:id="rId2"/>
              </a:rPr>
              <a:t>bandirma</a:t>
            </a:r>
            <a:r>
              <a:rPr lang="tr-TR" dirty="0" smtClean="0">
                <a:hlinkClick r:id="rId2"/>
              </a:rPr>
              <a:t>.edu.tr/</a:t>
            </a:r>
            <a:r>
              <a:rPr lang="tr-TR" dirty="0" err="1" smtClean="0">
                <a:hlinkClick r:id="rId2"/>
              </a:rPr>
              <a:t>wp</a:t>
            </a:r>
            <a:r>
              <a:rPr lang="tr-TR" dirty="0" smtClean="0">
                <a:hlinkClick r:id="rId2"/>
              </a:rPr>
              <a:t>-</a:t>
            </a:r>
            <a:r>
              <a:rPr lang="tr-TR" dirty="0" err="1" smtClean="0">
                <a:hlinkClick r:id="rId2"/>
              </a:rPr>
              <a:t>content</a:t>
            </a:r>
            <a:r>
              <a:rPr lang="tr-TR" dirty="0" smtClean="0">
                <a:hlinkClick r:id="rId2"/>
              </a:rPr>
              <a:t>/</a:t>
            </a:r>
            <a:r>
              <a:rPr lang="tr-TR" dirty="0" err="1" smtClean="0">
                <a:hlinkClick r:id="rId2"/>
              </a:rPr>
              <a:t>uploads</a:t>
            </a:r>
            <a:r>
              <a:rPr lang="tr-TR" dirty="0" smtClean="0">
                <a:hlinkClick r:id="rId2"/>
              </a:rPr>
              <a:t>/2015/08/</a:t>
            </a:r>
            <a:r>
              <a:rPr lang="tr-TR" dirty="0" err="1" smtClean="0">
                <a:hlinkClick r:id="rId2"/>
              </a:rPr>
              <a:t>ogrenci</a:t>
            </a:r>
            <a:r>
              <a:rPr lang="tr-TR" dirty="0" smtClean="0">
                <a:hlinkClick r:id="rId2"/>
              </a:rPr>
              <a:t>_ders_</a:t>
            </a:r>
            <a:r>
              <a:rPr lang="tr-TR" dirty="0" err="1" smtClean="0">
                <a:hlinkClick r:id="rId2"/>
              </a:rPr>
              <a:t>kayit</a:t>
            </a:r>
            <a:r>
              <a:rPr lang="tr-TR" dirty="0" smtClean="0">
                <a:hlinkClick r:id="rId2"/>
              </a:rPr>
              <a:t>.</a:t>
            </a:r>
            <a:r>
              <a:rPr lang="tr-TR" dirty="0" err="1" smtClean="0">
                <a:hlinkClick r:id="rId2"/>
              </a:rPr>
              <a:t>swf</a:t>
            </a:r>
            <a:endParaRPr lang="tr-TR" dirty="0" smtClean="0"/>
          </a:p>
          <a:p>
            <a:pPr algn="just"/>
            <a:r>
              <a:rPr lang="tr-TR" dirty="0" smtClean="0"/>
              <a:t>Ders seçiminden sonra danışmanınız ders seçiminizi onaylamalıdır. Danışmanınıza, </a:t>
            </a:r>
            <a:r>
              <a:rPr lang="tr-TR" dirty="0" err="1" smtClean="0"/>
              <a:t>obs</a:t>
            </a:r>
            <a:r>
              <a:rPr lang="tr-TR" dirty="0" smtClean="0"/>
              <a:t> sistemi üzerinden mesaj göndererek ulaşabilirsiniz. Lütfen danışmanlarınız ile iletişimi sadece </a:t>
            </a:r>
            <a:r>
              <a:rPr lang="tr-TR" dirty="0" err="1" smtClean="0"/>
              <a:t>obs</a:t>
            </a:r>
            <a:r>
              <a:rPr lang="tr-TR" dirty="0" smtClean="0"/>
              <a:t> üzerinden yapınız. </a:t>
            </a:r>
          </a:p>
          <a:p>
            <a:pPr algn="just"/>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Bazı derslerden muaf olmak</a:t>
            </a:r>
            <a:endParaRPr lang="tr-TR" dirty="0"/>
          </a:p>
        </p:txBody>
      </p:sp>
      <p:sp>
        <p:nvSpPr>
          <p:cNvPr id="3" name="2 İçerik Yer Tutucusu"/>
          <p:cNvSpPr>
            <a:spLocks noGrp="1"/>
          </p:cNvSpPr>
          <p:nvPr>
            <p:ph idx="1"/>
          </p:nvPr>
        </p:nvSpPr>
        <p:spPr>
          <a:xfrm>
            <a:off x="457200" y="1935480"/>
            <a:ext cx="8363272" cy="4389120"/>
          </a:xfrm>
        </p:spPr>
        <p:txBody>
          <a:bodyPr/>
          <a:lstStyle/>
          <a:p>
            <a:pPr algn="just"/>
            <a:r>
              <a:rPr lang="tr-TR" sz="2400" dirty="0" smtClean="0"/>
              <a:t>Kayıt yaptıran öğrencilerimiz, </a:t>
            </a:r>
            <a:r>
              <a:rPr lang="tr-TR" sz="2400" b="1" u="sng" dirty="0" smtClean="0"/>
              <a:t>ders başlangıç tarihi ile 10 gün içerisinde</a:t>
            </a:r>
            <a:r>
              <a:rPr lang="tr-TR" sz="2400" dirty="0" smtClean="0"/>
              <a:t> daha önce öğrenim gördüğü yükseköğrenim kurumlarında aldığı ve başarılı olduğu dersler için muaf olmak isteği ile ilgili gerekli evraklar ile  okulumuza başvurabilirler. </a:t>
            </a:r>
          </a:p>
          <a:p>
            <a:pPr algn="just"/>
            <a:r>
              <a:rPr lang="tr-TR" sz="2400" dirty="0" smtClean="0"/>
              <a:t>Gecikme halinde başvuru kabul edilmez.</a:t>
            </a:r>
          </a:p>
          <a:p>
            <a:pPr algn="just"/>
            <a:r>
              <a:rPr lang="tr-TR" sz="2400" dirty="0" smtClean="0"/>
              <a:t>Muafiyet tanınan dersler tekrar alınamaz. </a:t>
            </a:r>
          </a:p>
          <a:p>
            <a:pPr algn="just"/>
            <a:r>
              <a:rPr lang="tr-TR" sz="2400" dirty="0" smtClean="0"/>
              <a:t>Okulumuzda sınav yapılarak muaf olunabilen derslerde (örneğim yabancıl dil dersi) öğrencinin en az </a:t>
            </a:r>
            <a:r>
              <a:rPr lang="tr-TR" sz="2400" dirty="0" err="1" smtClean="0"/>
              <a:t>CC</a:t>
            </a:r>
            <a:r>
              <a:rPr lang="tr-TR" sz="2400" dirty="0" smtClean="0"/>
              <a:t> notu alması gerekmektedir. </a:t>
            </a:r>
          </a:p>
          <a:p>
            <a:pPr algn="just"/>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04088"/>
            <a:ext cx="9144000" cy="1143000"/>
          </a:xfrm>
        </p:spPr>
        <p:txBody>
          <a:bodyPr>
            <a:normAutofit/>
          </a:bodyPr>
          <a:lstStyle/>
          <a:p>
            <a:pPr algn="ctr"/>
            <a:r>
              <a:rPr lang="tr-TR" dirty="0" smtClean="0"/>
              <a:t>Problemlerde ?</a:t>
            </a:r>
            <a:endParaRPr lang="tr-TR" dirty="0"/>
          </a:p>
        </p:txBody>
      </p:sp>
      <p:sp>
        <p:nvSpPr>
          <p:cNvPr id="3" name="2 İçerik Yer Tutucusu"/>
          <p:cNvSpPr>
            <a:spLocks noGrp="1"/>
          </p:cNvSpPr>
          <p:nvPr>
            <p:ph idx="1"/>
          </p:nvPr>
        </p:nvSpPr>
        <p:spPr/>
        <p:txBody>
          <a:bodyPr/>
          <a:lstStyle/>
          <a:p>
            <a:pPr algn="just"/>
            <a:r>
              <a:rPr lang="tr-TR" dirty="0" smtClean="0"/>
              <a:t>Ders seçimleri ile ilgili oluşabilecek her türlü problemde ilk ulaşmanız gereken öğretim elemanı danışmanınızdır. Ulaşamazsanız okulumuzun öğrenci işlerine ulaşabilirsiniz. Problemin çözülememesi halinde bölüm başkanına, yine çözülemez ise okul idaresine ulaşabilirsiniz.</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04088"/>
            <a:ext cx="9144000" cy="1143000"/>
          </a:xfrm>
        </p:spPr>
        <p:txBody>
          <a:bodyPr/>
          <a:lstStyle/>
          <a:p>
            <a:pPr algn="ctr"/>
            <a:r>
              <a:rPr lang="tr-TR" dirty="0" smtClean="0"/>
              <a:t>Derslere Devam Mecburiyeti</a:t>
            </a:r>
            <a:endParaRPr lang="tr-TR" dirty="0"/>
          </a:p>
        </p:txBody>
      </p:sp>
      <p:sp>
        <p:nvSpPr>
          <p:cNvPr id="3" name="2 İçerik Yer Tutucusu"/>
          <p:cNvSpPr>
            <a:spLocks noGrp="1"/>
          </p:cNvSpPr>
          <p:nvPr>
            <p:ph idx="1"/>
          </p:nvPr>
        </p:nvSpPr>
        <p:spPr>
          <a:xfrm>
            <a:off x="457200" y="1935480"/>
            <a:ext cx="8229600" cy="4733880"/>
          </a:xfrm>
        </p:spPr>
        <p:txBody>
          <a:bodyPr>
            <a:noAutofit/>
          </a:bodyPr>
          <a:lstStyle/>
          <a:p>
            <a:pPr algn="just"/>
            <a:r>
              <a:rPr lang="tr-TR" sz="2400" dirty="0" smtClean="0"/>
              <a:t>Derslerde yoklama imza karşılığı alınır</a:t>
            </a:r>
          </a:p>
          <a:p>
            <a:pPr algn="just"/>
            <a:r>
              <a:rPr lang="tr-TR" sz="2400" dirty="0" smtClean="0"/>
              <a:t>Sadece devamsızlıktan kalmadan alttan aldığınız derslerde devam mecburiyeti yoktur.</a:t>
            </a:r>
          </a:p>
          <a:p>
            <a:pPr algn="just"/>
            <a:r>
              <a:rPr lang="tr-TR" sz="2400" dirty="0" smtClean="0"/>
              <a:t>Devamsızlık hakkı toplam ders saatinin %30’udur.</a:t>
            </a:r>
          </a:p>
          <a:p>
            <a:pPr algn="just"/>
            <a:r>
              <a:rPr lang="tr-TR" sz="2400" dirty="0" smtClean="0"/>
              <a:t>Örneğin haftalık 3 saat olan bir derste dönemde 42 saat ders yapılır. 42 saatin %30’u 12.6 saat yapar. Yada 14 haftalık akademik dönemde 14 haftanın %30’u 4.2 haftadır. Öğretim elemanı devamsızlıkları sisteme girer ve mevcut yönetmelik gereği devamsızlıktan sizi bırakabilir. </a:t>
            </a:r>
          </a:p>
          <a:p>
            <a:pPr algn="just"/>
            <a:r>
              <a:rPr lang="tr-TR" sz="2400" b="1" dirty="0" smtClean="0"/>
              <a:t>Devam koşulları için ders öğretim elemanı ile görüşebilirsiniz.</a:t>
            </a:r>
          </a:p>
          <a:p>
            <a:pPr algn="just">
              <a:buNone/>
            </a:pPr>
            <a:endParaRPr lang="tr-TR" sz="24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836712"/>
            <a:ext cx="9144000" cy="722344"/>
          </a:xfrm>
        </p:spPr>
        <p:txBody>
          <a:bodyPr>
            <a:normAutofit fontScale="90000"/>
          </a:bodyPr>
          <a:lstStyle/>
          <a:p>
            <a:pPr algn="ctr"/>
            <a:r>
              <a:rPr lang="tr-TR" dirty="0" smtClean="0"/>
              <a:t>Disiplin uygulamaları</a:t>
            </a:r>
            <a:endParaRPr lang="tr-TR" dirty="0"/>
          </a:p>
        </p:txBody>
      </p:sp>
      <p:sp>
        <p:nvSpPr>
          <p:cNvPr id="3" name="2 İçerik Yer Tutucusu"/>
          <p:cNvSpPr>
            <a:spLocks noGrp="1"/>
          </p:cNvSpPr>
          <p:nvPr>
            <p:ph idx="1"/>
          </p:nvPr>
        </p:nvSpPr>
        <p:spPr>
          <a:xfrm>
            <a:off x="457200" y="1935480"/>
            <a:ext cx="8229600" cy="4661872"/>
          </a:xfrm>
        </p:spPr>
        <p:txBody>
          <a:bodyPr>
            <a:normAutofit fontScale="92500" lnSpcReduction="10000"/>
          </a:bodyPr>
          <a:lstStyle/>
          <a:p>
            <a:pPr algn="just"/>
            <a:r>
              <a:rPr lang="tr-TR" dirty="0" smtClean="0"/>
              <a:t>Disiplin suçlarından </a:t>
            </a:r>
            <a:r>
              <a:rPr lang="tr-TR" b="1" dirty="0" smtClean="0"/>
              <a:t>YÖK ÖĞRENCİ DİSİPLİN YÖNETMELİĞİ</a:t>
            </a:r>
            <a:r>
              <a:rPr lang="tr-TR" dirty="0" smtClean="0"/>
              <a:t> uygulanır.</a:t>
            </a:r>
          </a:p>
          <a:p>
            <a:pPr algn="just"/>
            <a:r>
              <a:rPr lang="tr-TR" dirty="0" smtClean="0"/>
              <a:t>Sıklıkla karşılaşılan disiplin suçları</a:t>
            </a:r>
            <a:r>
              <a:rPr lang="tr-TR" dirty="0"/>
              <a:t> </a:t>
            </a:r>
            <a:r>
              <a:rPr lang="tr-TR" dirty="0" smtClean="0"/>
              <a:t>genellikle kopya çekmek veya teşebbüs etmektir. Kopya çekme işlemi sonucu alacağınız ceza geleceğinizi etkileyeceği gibi aynı zamanda okulunuzu uzatmanıza sebep olur. Ayrıca bu suç memuriyet gibi devlet kurumlarına yapılan iş başvurularında karşınıza çıkar.</a:t>
            </a:r>
          </a:p>
          <a:p>
            <a:pPr algn="just"/>
            <a:r>
              <a:rPr lang="tr-TR" dirty="0" smtClean="0"/>
              <a:t>Örneğin bir dönemin vize haftasında (7. hafta) kopyadan yakalandınız ve 9. hafta size 2 aylık uzaklaştırma cezası tebliğ edildi. Bu durumda derslerinizde devamsızlıktan kalır ve finallere giremezsiniz. Bu olay sizin en az 2 dönem okul uzatmanıza sebep olabilir.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04088"/>
            <a:ext cx="9144000" cy="1143000"/>
          </a:xfrm>
        </p:spPr>
        <p:txBody>
          <a:bodyPr/>
          <a:lstStyle/>
          <a:p>
            <a:pPr algn="ctr"/>
            <a:r>
              <a:rPr lang="tr-TR" dirty="0" smtClean="0"/>
              <a:t>Duyuru ve iletişim kanalları</a:t>
            </a:r>
            <a:endParaRPr lang="tr-TR" dirty="0"/>
          </a:p>
        </p:txBody>
      </p:sp>
      <p:sp>
        <p:nvSpPr>
          <p:cNvPr id="3" name="2 İçerik Yer Tutucusu"/>
          <p:cNvSpPr>
            <a:spLocks noGrp="1"/>
          </p:cNvSpPr>
          <p:nvPr>
            <p:ph idx="1"/>
          </p:nvPr>
        </p:nvSpPr>
        <p:spPr/>
        <p:txBody>
          <a:bodyPr/>
          <a:lstStyle/>
          <a:p>
            <a:r>
              <a:rPr lang="tr-TR" dirty="0" smtClean="0"/>
              <a:t>Okulumun web sitesinden duyuruları takip ediniz.</a:t>
            </a:r>
          </a:p>
          <a:p>
            <a:r>
              <a:rPr lang="tr-TR" dirty="0" smtClean="0"/>
              <a:t>Okulumuz içerisindeki giriş kapılarına asılan ilanları mutlaka okuyunuz.</a:t>
            </a:r>
          </a:p>
          <a:p>
            <a:r>
              <a:rPr lang="tr-TR" dirty="0" err="1" smtClean="0"/>
              <a:t>Obs</a:t>
            </a:r>
            <a:r>
              <a:rPr lang="tr-TR" dirty="0" smtClean="0"/>
              <a:t> mesaj bölümünden danışmanlarınız ve ders hocalarınız ile iletişimi geçebilirsiniz.</a:t>
            </a:r>
          </a:p>
          <a:p>
            <a:r>
              <a:rPr lang="tr-TR" dirty="0" smtClean="0"/>
              <a:t>Okulumuzla ilgili tüm duyurular (ders programları, sınav programları, akademik takvim vb.) okul web sitesinde yer almaktadır. </a:t>
            </a:r>
          </a:p>
          <a:p>
            <a:r>
              <a:rPr lang="tr-TR" dirty="0" smtClean="0"/>
              <a:t>Eğitim ve öğretim yönetmeliğimizi </a:t>
            </a:r>
            <a:r>
              <a:rPr lang="tr-TR" dirty="0" err="1" smtClean="0"/>
              <a:t>obs’den</a:t>
            </a:r>
            <a:r>
              <a:rPr lang="tr-TR" dirty="0" smtClean="0"/>
              <a:t> yada okulumuzdan temin edebilirsiniz.</a:t>
            </a: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980728"/>
            <a:ext cx="9144000" cy="1359024"/>
          </a:xfrm>
        </p:spPr>
        <p:txBody>
          <a:bodyPr>
            <a:normAutofit fontScale="90000"/>
          </a:bodyPr>
          <a:lstStyle/>
          <a:p>
            <a:pPr algn="ctr"/>
            <a:r>
              <a:rPr lang="tr-TR" dirty="0" smtClean="0"/>
              <a:t>Örgün öğretimde aynı anda iki üniversite ??</a:t>
            </a:r>
            <a:endParaRPr lang="tr-TR" dirty="0"/>
          </a:p>
        </p:txBody>
      </p:sp>
      <p:sp>
        <p:nvSpPr>
          <p:cNvPr id="3" name="2 İçerik Yer Tutucusu"/>
          <p:cNvSpPr>
            <a:spLocks noGrp="1"/>
          </p:cNvSpPr>
          <p:nvPr>
            <p:ph idx="1"/>
          </p:nvPr>
        </p:nvSpPr>
        <p:spPr>
          <a:xfrm>
            <a:off x="395536" y="2492896"/>
            <a:ext cx="8424936" cy="1925568"/>
          </a:xfrm>
        </p:spPr>
        <p:txBody>
          <a:bodyPr>
            <a:normAutofit fontScale="92500"/>
          </a:bodyPr>
          <a:lstStyle/>
          <a:p>
            <a:pPr algn="just"/>
            <a:r>
              <a:rPr lang="tr-TR" dirty="0" smtClean="0"/>
              <a:t>Aynı anda iki </a:t>
            </a:r>
            <a:r>
              <a:rPr lang="tr-TR" dirty="0" err="1" smtClean="0"/>
              <a:t>myo’da</a:t>
            </a:r>
            <a:r>
              <a:rPr lang="tr-TR" dirty="0" smtClean="0"/>
              <a:t> kayıtlı olamazsınız. Fakat bir </a:t>
            </a:r>
            <a:r>
              <a:rPr lang="tr-TR" dirty="0" err="1" smtClean="0"/>
              <a:t>myo’da</a:t>
            </a:r>
            <a:r>
              <a:rPr lang="tr-TR" dirty="0" smtClean="0"/>
              <a:t> kayıtlıysanız bir fakülteye kayıt yaptırabilir yada </a:t>
            </a:r>
            <a:r>
              <a:rPr lang="tr-TR" dirty="0" err="1" smtClean="0"/>
              <a:t>açıköğretim</a:t>
            </a:r>
            <a:r>
              <a:rPr lang="tr-TR" dirty="0" smtClean="0"/>
              <a:t> okuyabilirsiniz. Bu durumda birinci öğretim olsanız da ikinci olarak kayıt yaptırdığınız birime harç ödersiniz . Bu harç bu yıl için 95 Türk lirasıdır.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620688"/>
            <a:ext cx="9144000" cy="1143000"/>
          </a:xfrm>
        </p:spPr>
        <p:txBody>
          <a:bodyPr>
            <a:normAutofit fontScale="90000"/>
          </a:bodyPr>
          <a:lstStyle/>
          <a:p>
            <a:pPr algn="ctr"/>
            <a:r>
              <a:rPr lang="tr-TR" dirty="0" smtClean="0"/>
              <a:t>Öğrenci toplulukları ve faaliyetleri</a:t>
            </a:r>
            <a:endParaRPr lang="tr-TR" dirty="0"/>
          </a:p>
        </p:txBody>
      </p:sp>
      <p:sp>
        <p:nvSpPr>
          <p:cNvPr id="3" name="2 İçerik Yer Tutucusu"/>
          <p:cNvSpPr>
            <a:spLocks noGrp="1"/>
          </p:cNvSpPr>
          <p:nvPr>
            <p:ph idx="1"/>
          </p:nvPr>
        </p:nvSpPr>
        <p:spPr>
          <a:xfrm>
            <a:off x="323528" y="1935480"/>
            <a:ext cx="8363272" cy="4389120"/>
          </a:xfrm>
        </p:spPr>
        <p:txBody>
          <a:bodyPr/>
          <a:lstStyle/>
          <a:p>
            <a:pPr algn="just"/>
            <a:r>
              <a:rPr lang="tr-TR" dirty="0" smtClean="0"/>
              <a:t>Okulumuzda mevcut durumda kurulu öğrenci topluluğu bulunmamaktadır. Topluluk kurulması ve faaliyetler için temasa geçebilirsiniz.</a:t>
            </a:r>
          </a:p>
          <a:p>
            <a:pPr algn="just"/>
            <a:r>
              <a:rPr lang="tr-TR" dirty="0" smtClean="0"/>
              <a:t>Topluluklar olmasa da okulumuz bünyesinde sıklıkla teknik geziler yapılmaktadır. Bu tür faaliyetler için bölüm başkanlarınız ve ders hocalarınız ile temasa geçebilirisiniz. </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Documents and Settings\FIKRET\Desktop\MASAÜSTÜ\BANDIRMA MYO FOTOĞRAFLARI\BASKETBOL SAHASI\DSC03432.JPG"/>
          <p:cNvPicPr>
            <a:picLocks noGrp="1"/>
          </p:cNvPicPr>
          <p:nvPr>
            <p:ph idx="1"/>
          </p:nvPr>
        </p:nvPicPr>
        <p:blipFill>
          <a:blip r:embed="rId2" cstate="print"/>
          <a:srcRect/>
          <a:stretch>
            <a:fillRect/>
          </a:stretch>
        </p:blipFill>
        <p:spPr bwMode="auto">
          <a:xfrm>
            <a:off x="357158" y="1142984"/>
            <a:ext cx="8501122"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412776"/>
            <a:ext cx="7643192" cy="2364872"/>
          </a:xfrm>
        </p:spPr>
        <p:txBody>
          <a:bodyPr>
            <a:normAutofit/>
          </a:bodyPr>
          <a:lstStyle/>
          <a:p>
            <a:pPr algn="ctr"/>
            <a:r>
              <a:rPr lang="tr-TR" b="1" dirty="0" smtClean="0"/>
              <a:t>DİNLEDİĞİNİZ İÇİN TEŞEKKÜR EDERİZ.</a:t>
            </a:r>
            <a:endParaRPr lang="tr-T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Documents and Settings\FIKRET\Desktop\MASAÜSTÜ\BANDIRMA MYO FOTOĞRAFLARI\HALI SAHA\DSC03446.JPG"/>
          <p:cNvPicPr>
            <a:picLocks noGrp="1"/>
          </p:cNvPicPr>
          <p:nvPr>
            <p:ph idx="1"/>
          </p:nvPr>
        </p:nvPicPr>
        <p:blipFill>
          <a:blip r:embed="rId2" cstate="print"/>
          <a:stretch>
            <a:fillRect/>
          </a:stretch>
        </p:blipFill>
        <p:spPr bwMode="auto">
          <a:xfrm>
            <a:off x="467544" y="1124744"/>
            <a:ext cx="8208912"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C:\Documents and Settings\FIKRET\Desktop\MASAÜSTÜ\BANDIRMA MYO FOTOĞRAFLARI\KANTİN\DSC03436.JPG"/>
          <p:cNvPicPr>
            <a:picLocks noGrp="1"/>
          </p:cNvPicPr>
          <p:nvPr>
            <p:ph idx="1"/>
          </p:nvPr>
        </p:nvPicPr>
        <p:blipFill>
          <a:blip r:embed="rId2" cstate="print"/>
          <a:srcRect/>
          <a:stretch>
            <a:fillRect/>
          </a:stretch>
        </p:blipFill>
        <p:spPr bwMode="auto">
          <a:xfrm>
            <a:off x="179512" y="1052736"/>
            <a:ext cx="4572000" cy="5643602"/>
          </a:xfrm>
          <a:prstGeom prst="rect">
            <a:avLst/>
          </a:prstGeom>
          <a:noFill/>
          <a:ln w="9525">
            <a:noFill/>
            <a:miter lim="800000"/>
            <a:headEnd/>
            <a:tailEnd/>
          </a:ln>
        </p:spPr>
      </p:pic>
      <p:pic>
        <p:nvPicPr>
          <p:cNvPr id="5" name="4 Resim" descr="C:\Documents and Settings\FIKRET\Desktop\MASAÜSTÜ\BANDIRMA MYO FOTOĞRAFLARI\KANTİN\DSC03437.JPG"/>
          <p:cNvPicPr/>
          <p:nvPr/>
        </p:nvPicPr>
        <p:blipFill>
          <a:blip r:embed="rId3" cstate="print"/>
          <a:srcRect/>
          <a:stretch>
            <a:fillRect/>
          </a:stretch>
        </p:blipFill>
        <p:spPr bwMode="auto">
          <a:xfrm>
            <a:off x="4788024" y="1052736"/>
            <a:ext cx="4143404" cy="5643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dirty="0" smtClean="0">
                <a:solidFill>
                  <a:srgbClr val="FF0000"/>
                </a:solidFill>
                <a:latin typeface="Times New Roman" pitchFamily="18" charset="0"/>
                <a:cs typeface="Times New Roman" pitchFamily="18" charset="0"/>
              </a:rPr>
              <a:t>YÜKSEKOKULUMUZUN PERSONEL YEMEKHANESİ</a:t>
            </a:r>
            <a:endParaRPr lang="tr-TR" sz="2000" dirty="0"/>
          </a:p>
        </p:txBody>
      </p:sp>
      <p:pic>
        <p:nvPicPr>
          <p:cNvPr id="4" name="3 İçerik Yer Tutucusu" descr="C:\Documents and Settings\FIKRET\Desktop\MASAÜSTÜ\BANDIRMA MYO FOTOĞRAFLARI\PERSONEL YEMEKHANESİ\DSC03444.JPG"/>
          <p:cNvPicPr>
            <a:picLocks noGrp="1"/>
          </p:cNvPicPr>
          <p:nvPr>
            <p:ph idx="1"/>
          </p:nvPr>
        </p:nvPicPr>
        <p:blipFill>
          <a:blip r:embed="rId2" cstate="print"/>
          <a:srcRect/>
          <a:stretch>
            <a:fillRect/>
          </a:stretch>
        </p:blipFill>
        <p:spPr bwMode="auto">
          <a:xfrm>
            <a:off x="428596" y="1214422"/>
            <a:ext cx="8143932"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dirty="0" smtClean="0">
                <a:solidFill>
                  <a:srgbClr val="FF0000"/>
                </a:solidFill>
                <a:latin typeface="Times New Roman" pitchFamily="18" charset="0"/>
                <a:cs typeface="Times New Roman" pitchFamily="18" charset="0"/>
              </a:rPr>
              <a:t>YÜKSEKOKULUMUZ EĞİTİM GEMİSİ</a:t>
            </a:r>
            <a:endParaRPr lang="tr-TR" sz="2000" dirty="0"/>
          </a:p>
        </p:txBody>
      </p:sp>
      <p:pic>
        <p:nvPicPr>
          <p:cNvPr id="4" name="3 İçerik Yer Tutucusu" descr="C:\Documents and Settings\FIKRET\Desktop\MASAÜSTÜ\0a3000228625222aGemi.jpg"/>
          <p:cNvPicPr>
            <a:picLocks noGrp="1"/>
          </p:cNvPicPr>
          <p:nvPr>
            <p:ph idx="1"/>
          </p:nvPr>
        </p:nvPicPr>
        <p:blipFill>
          <a:blip r:embed="rId2" cstate="print"/>
          <a:srcRect/>
          <a:stretch>
            <a:fillRect/>
          </a:stretch>
        </p:blipFill>
        <p:spPr bwMode="auto">
          <a:xfrm>
            <a:off x="357158" y="1214422"/>
            <a:ext cx="8358246"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yantasyon">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oryantasyon</Template>
  <TotalTime>0</TotalTime>
  <Words>2298</Words>
  <Application>Microsoft Office PowerPoint</Application>
  <PresentationFormat>Ekran Gösterisi (4:3)</PresentationFormat>
  <Paragraphs>784</Paragraphs>
  <Slides>50</Slides>
  <Notes>0</Notes>
  <HiddenSlides>13</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oryantasyon</vt:lpstr>
      <vt:lpstr>T.C. BANDIRMA ONYEDİ EYLÜL ÜNİVERSİTESİ  BANDIRMA MESLEK YÜKSEKOKULU</vt:lpstr>
      <vt:lpstr>Slayt 2</vt:lpstr>
      <vt:lpstr>Slayt 3</vt:lpstr>
      <vt:lpstr>Slayt 4</vt:lpstr>
      <vt:lpstr>Slayt 5</vt:lpstr>
      <vt:lpstr>Slayt 6</vt:lpstr>
      <vt:lpstr>Slayt 7</vt:lpstr>
      <vt:lpstr>YÜKSEKOKULUMUZUN PERSONEL YEMEKHANESİ</vt:lpstr>
      <vt:lpstr>YÜKSEKOKULUMUZ EĞİTİM GEMİSİ</vt:lpstr>
      <vt:lpstr>Slayt 10</vt:lpstr>
      <vt:lpstr>Slayt 11</vt:lpstr>
      <vt:lpstr>Bölümümüzde Eğitim-Öğretim</vt:lpstr>
      <vt:lpstr>Bölüm başkanı ve danışman</vt:lpstr>
      <vt:lpstr>Bölümümüzde Eğitim-Öğretim</vt:lpstr>
      <vt:lpstr>Slayt 15</vt:lpstr>
      <vt:lpstr>Slayt 16</vt:lpstr>
      <vt:lpstr>Slayt 17</vt:lpstr>
      <vt:lpstr>Slayt 18</vt:lpstr>
      <vt:lpstr>Slayt 19</vt:lpstr>
      <vt:lpstr>Slayt 20</vt:lpstr>
      <vt:lpstr>Seçmeli dersler</vt:lpstr>
      <vt:lpstr>Bölümümüzde Eğitim-Öğretim</vt:lpstr>
      <vt:lpstr>Bölümümüzde Eğitim-Öğretim</vt:lpstr>
      <vt:lpstr>Bölümümüzde Eğitim-Öğretim</vt:lpstr>
      <vt:lpstr>Okulumuzda Sınav Sistemi </vt:lpstr>
      <vt:lpstr>Okulumuzda Sınav Sistemi </vt:lpstr>
      <vt:lpstr>Harf notu nedir ve nasıl hesaplanır. </vt:lpstr>
      <vt:lpstr>Sınavın uygulanması</vt:lpstr>
      <vt:lpstr>Sınavın uygulanması</vt:lpstr>
      <vt:lpstr>Sınav notlarının açıklanması</vt:lpstr>
      <vt:lpstr>Mezuniyet şartları</vt:lpstr>
      <vt:lpstr>Akademik takvim nedir ?</vt:lpstr>
      <vt:lpstr>Slayt 33</vt:lpstr>
      <vt:lpstr>Slayt 34</vt:lpstr>
      <vt:lpstr>Dönem başlarında ders seçim işlemi</vt:lpstr>
      <vt:lpstr>Slayt 36</vt:lpstr>
      <vt:lpstr>Dönem başlarında ders seçim işlemi</vt:lpstr>
      <vt:lpstr>Dönem başlarında ders seçim işlemi</vt:lpstr>
      <vt:lpstr>Dönem başlarında ders seçim işlemi</vt:lpstr>
      <vt:lpstr>OBS nedir? Ders seçimi nasıl yapılır </vt:lpstr>
      <vt:lpstr>Slayt 41</vt:lpstr>
      <vt:lpstr>Slayt 42</vt:lpstr>
      <vt:lpstr>Bazı derslerden muaf olmak</vt:lpstr>
      <vt:lpstr>Problemlerde ?</vt:lpstr>
      <vt:lpstr>Derslere Devam Mecburiyeti</vt:lpstr>
      <vt:lpstr>Disiplin uygulamaları</vt:lpstr>
      <vt:lpstr>Duyuru ve iletişim kanalları</vt:lpstr>
      <vt:lpstr>Örgün öğretimde aynı anda iki üniversite ??</vt:lpstr>
      <vt:lpstr>Öğrenci toplulukları ve faaliyetleri</vt:lpstr>
      <vt:lpstr>DİNLEDİĞİNİZ İÇİN TEŞEKKÜR EDERİZ.</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BANDIRMA ONYEDİ EYLÜL ÜNİVERSİTESİ  BANDIRMA MESLEK YÜKSEKOKULU</dc:title>
  <dc:creator>ronaldinho424</dc:creator>
  <cp:lastModifiedBy>ronaldinho424</cp:lastModifiedBy>
  <cp:revision>1</cp:revision>
  <dcterms:created xsi:type="dcterms:W3CDTF">2018-04-10T06:10:36Z</dcterms:created>
  <dcterms:modified xsi:type="dcterms:W3CDTF">2018-04-10T06:10:50Z</dcterms:modified>
</cp:coreProperties>
</file>